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7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0"/>
  </p:notesMasterIdLst>
  <p:sldIdLst>
    <p:sldId id="256" r:id="rId5"/>
    <p:sldId id="281" r:id="rId6"/>
    <p:sldId id="257" r:id="rId7"/>
    <p:sldId id="258" r:id="rId8"/>
    <p:sldId id="267" r:id="rId9"/>
    <p:sldId id="260" r:id="rId10"/>
    <p:sldId id="259" r:id="rId11"/>
    <p:sldId id="268" r:id="rId12"/>
    <p:sldId id="283" r:id="rId13"/>
    <p:sldId id="263" r:id="rId14"/>
    <p:sldId id="270" r:id="rId15"/>
    <p:sldId id="286" r:id="rId16"/>
    <p:sldId id="271" r:id="rId17"/>
    <p:sldId id="274" r:id="rId18"/>
    <p:sldId id="287" r:id="rId19"/>
    <p:sldId id="288" r:id="rId20"/>
    <p:sldId id="289" r:id="rId21"/>
    <p:sldId id="262" r:id="rId22"/>
    <p:sldId id="292" r:id="rId23"/>
    <p:sldId id="291" r:id="rId24"/>
    <p:sldId id="278" r:id="rId25"/>
    <p:sldId id="264" r:id="rId26"/>
    <p:sldId id="290" r:id="rId27"/>
    <p:sldId id="280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idi, Mitch A." initials="HMA" lastIdx="5" clrIdx="0">
    <p:extLst>
      <p:ext uri="{19B8F6BF-5375-455C-9EA6-DF929625EA0E}">
        <p15:presenceInfo xmlns:p15="http://schemas.microsoft.com/office/powerpoint/2012/main" userId="S::hamidim@erau.edu::b63d1d88-1d82-4ce8-80bb-724d769971a2" providerId="AD"/>
      </p:ext>
    </p:extLst>
  </p:cmAuthor>
  <p:cmAuthor id="2" name="Ismert, Lara M." initials="ILM" lastIdx="6" clrIdx="1">
    <p:extLst>
      <p:ext uri="{19B8F6BF-5375-455C-9EA6-DF929625EA0E}">
        <p15:presenceInfo xmlns:p15="http://schemas.microsoft.com/office/powerpoint/2012/main" userId="S::ismertl@erau.edu::c3ec492d-9133-433f-920f-b61bef3891a1" providerId="AD"/>
      </p:ext>
    </p:extLst>
  </p:cmAuthor>
  <p:cmAuthor id="3" name="Babcock, Eric D." initials="BD" lastIdx="1" clrIdx="2">
    <p:extLst>
      <p:ext uri="{19B8F6BF-5375-455C-9EA6-DF929625EA0E}">
        <p15:presenceInfo xmlns:p15="http://schemas.microsoft.com/office/powerpoint/2012/main" userId="S::babcoce1@my.erau.edu::8701a75b-7f31-4d98-88c6-67d337b4cf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00221-64A5-4C79-8DC7-17EB1406D1FB}" v="1360" dt="2021-04-15T17:05:04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05"/>
    <p:restoredTop sz="87143"/>
  </p:normalViewPr>
  <p:slideViewPr>
    <p:cSldViewPr snapToGrid="0">
      <p:cViewPr varScale="1">
        <p:scale>
          <a:sx n="69" d="100"/>
          <a:sy n="69" d="100"/>
        </p:scale>
        <p:origin x="224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01T13:47:09.965" idx="1">
    <p:pos x="10" y="10"/>
    <p:text>Center picture, remove all text except i=sqrt(-1)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01T13:49:39.617" idx="2">
    <p:pos x="6816" y="1726"/>
    <p:text>Let’s use a few words: root, seed, and orbit. Include the galaxy picture but use a version with a seed and its orbit in Jc and a seed and its orbit not in Jc. </p:text>
    <p:extLst>
      <p:ext uri="{C676402C-5697-4E1C-873F-D02D1690AC5C}">
        <p15:threadingInfo xmlns:p15="http://schemas.microsoft.com/office/powerpoint/2012/main" timeZoneBias="420"/>
      </p:ext>
    </p:extLst>
  </p:cm>
  <p:cm authorId="3" dt="2021-04-02T02:04:55.911" idx="1">
    <p:pos x="6813" y="1719"/>
    <p:text>It wont let met change the text but consider replacing "for our cases" with "for the Mandelbrot case" as this presentation covers both Julia and Mandelbrot.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01T13:50:56.734" idx="3">
    <p:pos x="10" y="10"/>
    <p:text>Delete? Or simplify to just 
Root c=1
Seed w=1
Show gif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01T13:52:20.118" idx="5">
    <p:pos x="10" y="10"/>
    <p:text>Just:
Root c=i 
Seed z=i
Use gif on next page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01T13:49:39.617" idx="2">
    <p:pos x="6816" y="1726"/>
    <p:text>Let’s use a few words: root, seed, and orbit. Include the galaxy picture but use a version with a seed and its orbit in Jc and a seed and its orbit not in Jc. </p:text>
    <p:extLst>
      <p:ext uri="{C676402C-5697-4E1C-873F-D02D1690AC5C}">
        <p15:threadingInfo xmlns:p15="http://schemas.microsoft.com/office/powerpoint/2012/main" timeZoneBias="420"/>
      </p:ext>
    </p:extLst>
  </p:cm>
  <p:cm authorId="3" dt="2021-04-02T02:04:55.911" idx="1">
    <p:pos x="6813" y="1719"/>
    <p:text>It wont let met change the text but consider replacing "for our cases" with "for the Mandelbrot case" as this presentation covers both Julia and Mandelbrot.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6T18:16:41.933" idx="2">
    <p:pos x="6508" y="1752"/>
    <p:text>Title a definition and fix z_0 and c in C first.\</p:text>
    <p:extLst>
      <p:ext uri="{C676402C-5697-4E1C-873F-D02D1690AC5C}">
        <p15:threadingInfo xmlns:p15="http://schemas.microsoft.com/office/powerpoint/2012/main" timeZoneBias="420"/>
      </p:ext>
    </p:extLst>
  </p:cm>
  <p:cm authorId="1" dt="2021-02-16T18:17:41.686" idx="3">
    <p:pos x="6494" y="1565"/>
    <p:text>Example?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6T18:25:03.790" idx="5">
    <p:pos x="3157" y="-264"/>
    <p:text>Define the iterate functions a little more carefully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image" Target="../media/image7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8.svg"/><Relationship Id="rId4" Type="http://schemas.openxmlformats.org/officeDocument/2006/relationships/image" Target="../media/image17.svg"/><Relationship Id="rId9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8.svg"/><Relationship Id="rId4" Type="http://schemas.openxmlformats.org/officeDocument/2006/relationships/image" Target="../media/image17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0DA2C-F742-48F2-82A1-1D5DA7C5FE4C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0D59F88-6700-46D0-81C3-E10CF684DBB0}">
          <dgm:prSet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sz="4000" b="0" i="1" baseline="0" dirty="0" smtClean="0">
                      <a:latin typeface="Cambria Math" panose="02040503050406030204" pitchFamily="18" charset="0"/>
                    </a:rPr>
                    <m:t>𝑐</m:t>
                  </m:r>
                </m:oMath>
              </a14:m>
              <a:r>
                <a:rPr lang="en-US" sz="4000" baseline="0"/>
                <a:t>: root</a:t>
              </a:r>
            </a:p>
            <a:p>
              <a:pPr rtl="0"/>
              <a14:m>
                <m:oMath xmlns:m="http://schemas.openxmlformats.org/officeDocument/2006/math">
                  <m:r>
                    <a:rPr lang="en-US" sz="4000" i="1" baseline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𝜔</m:t>
                  </m:r>
                </m:oMath>
              </a14:m>
              <a:r>
                <a:rPr lang="en-US" sz="4000" baseline="0"/>
                <a:t>: seed</a:t>
              </a:r>
            </a:p>
          </dgm:t>
        </dgm:pt>
      </mc:Choice>
      <mc:Fallback xmlns="">
        <dgm:pt modelId="{10D59F88-6700-46D0-81C3-E10CF684DBB0}">
          <dgm:prSet custT="1"/>
          <dgm:spPr/>
          <dgm:t>
            <a:bodyPr/>
            <a:lstStyle/>
            <a:p>
              <a:pPr rtl="0"/>
              <a:r>
                <a:rPr lang="en-US" sz="4000" b="0" i="0" baseline="0" dirty="0">
                  <a:latin typeface="Cambria Math" panose="02040503050406030204" pitchFamily="18" charset="0"/>
                </a:rPr>
                <a:t>𝑐</a:t>
              </a:r>
              <a:r>
                <a:rPr lang="en-US" sz="4000" baseline="0"/>
                <a:t>: root</a:t>
              </a:r>
            </a:p>
            <a:p>
              <a:pPr rtl="0"/>
              <a:r>
                <a:rPr lang="en-US" sz="4000" i="0" baseline="0">
                  <a:latin typeface="Cambria Math" panose="02040503050406030204" pitchFamily="18" charset="0"/>
                  <a:ea typeface="Cambria Math" panose="02040503050406030204" pitchFamily="18" charset="0"/>
                </a:rPr>
                <a:t>𝜔</a:t>
              </a:r>
              <a:r>
                <a:rPr lang="en-US" sz="4000" baseline="0"/>
                <a:t>: seed</a:t>
              </a:r>
            </a:p>
          </dgm:t>
        </dgm:pt>
      </mc:Fallback>
    </mc:AlternateContent>
    <dgm:pt modelId="{D6F91272-1DCB-4A64-A9E4-53933FAB3962}" type="parTrans" cxnId="{74335310-9B9A-44C7-913C-19E780F7CFEC}">
      <dgm:prSet/>
      <dgm:spPr/>
      <dgm:t>
        <a:bodyPr/>
        <a:lstStyle/>
        <a:p>
          <a:endParaRPr lang="en-US"/>
        </a:p>
      </dgm:t>
    </dgm:pt>
    <dgm:pt modelId="{757D947B-C2C7-49B7-848C-981EF63AD767}" type="sibTrans" cxnId="{74335310-9B9A-44C7-913C-19E780F7CFE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D8E31F5-30AB-4346-B119-E233013BC025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4000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baseline="0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baseline="0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4000" i="1" baseline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baseline="0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i="1" baseline="0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000" i="1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baseline="0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4000" b="0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baseline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 baseline="0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m:oMathPara>
              </a14:m>
              <a:endParaRPr lang="en-US" sz="4000"/>
            </a:p>
          </dgm:t>
        </dgm:pt>
      </mc:Choice>
      <mc:Fallback xmlns="">
        <dgm:pt modelId="{4D8E31F5-30AB-4346-B119-E233013BC025}">
          <dgm:prSet custT="1"/>
          <dgm:spPr/>
          <dgm:t>
            <a:bodyPr/>
            <a:lstStyle/>
            <a:p>
              <a:pPr/>
              <a:r>
                <a:rPr lang="en-US" sz="4000" i="0" baseline="0" dirty="0">
                  <a:latin typeface="Cambria Math" panose="02040503050406030204" pitchFamily="18" charset="0"/>
                </a:rPr>
                <a:t>𝑓</a:t>
              </a:r>
              <a:r>
                <a:rPr lang="en-US" sz="4000" b="0" i="0" baseline="0" dirty="0">
                  <a:latin typeface="Cambria Math" panose="02040503050406030204" pitchFamily="18" charset="0"/>
                </a:rPr>
                <a:t>_𝑐 </a:t>
              </a:r>
              <a:r>
                <a:rPr lang="en-US" sz="4000" i="0" baseline="0" dirty="0">
                  <a:latin typeface="Cambria Math" panose="02040503050406030204" pitchFamily="18" charset="0"/>
                </a:rPr>
                <a:t>(</a:t>
              </a:r>
              <a:r>
                <a:rPr lang="en-US" sz="4000" b="0" i="0" baseline="0" dirty="0">
                  <a:latin typeface="Cambria Math" panose="02040503050406030204" pitchFamily="18" charset="0"/>
                </a:rPr>
                <a:t>𝑧</a:t>
              </a:r>
              <a:r>
                <a:rPr lang="en-US" sz="4000" i="0" baseline="0" dirty="0">
                  <a:latin typeface="Cambria Math" panose="02040503050406030204" pitchFamily="18" charset="0"/>
                </a:rPr>
                <a:t>)=</a:t>
              </a:r>
              <a:r>
                <a:rPr lang="en-US" sz="4000" b="0" i="0" baseline="0" dirty="0">
                  <a:latin typeface="Cambria Math" panose="02040503050406030204" pitchFamily="18" charset="0"/>
                </a:rPr>
                <a:t>𝑧^2</a:t>
              </a:r>
              <a:r>
                <a:rPr lang="en-US" sz="4000" i="0" baseline="0" dirty="0">
                  <a:latin typeface="Cambria Math" panose="02040503050406030204" pitchFamily="18" charset="0"/>
                </a:rPr>
                <a:t>+𝑐</a:t>
              </a:r>
              <a:endParaRPr lang="en-US" sz="4000"/>
            </a:p>
          </dgm:t>
        </dgm:pt>
      </mc:Fallback>
    </mc:AlternateContent>
    <dgm:pt modelId="{991B8432-E9A4-419F-B7B4-F4E1367346BF}" type="parTrans" cxnId="{E8D54BBB-FAE5-41C3-8670-EBAD7D3EEC51}">
      <dgm:prSet/>
      <dgm:spPr/>
      <dgm:t>
        <a:bodyPr/>
        <a:lstStyle/>
        <a:p>
          <a:endParaRPr lang="en-US"/>
        </a:p>
      </dgm:t>
    </dgm:pt>
    <dgm:pt modelId="{7A03E40B-183A-458B-AC6F-04E984880968}" type="sibTrans" cxnId="{E8D54BBB-FAE5-41C3-8670-EBAD7D3EEC51}">
      <dgm:prSet/>
      <dgm:spPr/>
      <dgm:t>
        <a:bodyPr/>
        <a:lstStyle/>
        <a:p>
          <a:endParaRPr lang="en-US"/>
        </a:p>
      </dgm:t>
    </dgm:pt>
    <dgm:pt modelId="{66D7A842-91E1-4D9C-9A02-AA66F813F7E0}" type="pres">
      <dgm:prSet presAssocID="{1310DA2C-F742-48F2-82A1-1D5DA7C5FE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C1A4F6-E93E-4BFC-8D1F-6B210A6497CE}" type="pres">
      <dgm:prSet presAssocID="{10D59F88-6700-46D0-81C3-E10CF684DBB0}" presName="hierRoot1" presStyleCnt="0"/>
      <dgm:spPr/>
    </dgm:pt>
    <dgm:pt modelId="{58CF7C24-4DCD-4604-A22B-261905D21319}" type="pres">
      <dgm:prSet presAssocID="{10D59F88-6700-46D0-81C3-E10CF684DBB0}" presName="composite" presStyleCnt="0"/>
      <dgm:spPr/>
    </dgm:pt>
    <dgm:pt modelId="{120B96AD-4784-423C-8729-69C4D973EAFA}" type="pres">
      <dgm:prSet presAssocID="{10D59F88-6700-46D0-81C3-E10CF684DBB0}" presName="background" presStyleLbl="node0" presStyleIdx="0" presStyleCnt="2"/>
      <dgm:spPr/>
    </dgm:pt>
    <dgm:pt modelId="{5E57598E-66EC-446F-8C01-0A29F7CC14F0}" type="pres">
      <dgm:prSet presAssocID="{10D59F88-6700-46D0-81C3-E10CF684DBB0}" presName="text" presStyleLbl="fgAcc0" presStyleIdx="0" presStyleCnt="2">
        <dgm:presLayoutVars>
          <dgm:chPref val="3"/>
        </dgm:presLayoutVars>
      </dgm:prSet>
      <dgm:spPr/>
    </dgm:pt>
    <dgm:pt modelId="{253CCB63-E1C6-4E53-9B0C-F1B1A95CB609}" type="pres">
      <dgm:prSet presAssocID="{10D59F88-6700-46D0-81C3-E10CF684DBB0}" presName="hierChild2" presStyleCnt="0"/>
      <dgm:spPr/>
    </dgm:pt>
    <dgm:pt modelId="{6F965C27-CBD0-49AA-B7D9-AF9A6F8D9948}" type="pres">
      <dgm:prSet presAssocID="{4D8E31F5-30AB-4346-B119-E233013BC025}" presName="hierRoot1" presStyleCnt="0"/>
      <dgm:spPr/>
    </dgm:pt>
    <dgm:pt modelId="{4C5E40CA-D346-4793-908F-43DF4B72D263}" type="pres">
      <dgm:prSet presAssocID="{4D8E31F5-30AB-4346-B119-E233013BC025}" presName="composite" presStyleCnt="0"/>
      <dgm:spPr/>
    </dgm:pt>
    <dgm:pt modelId="{5E147E06-27CB-4B17-AB2A-A6BB758A32DD}" type="pres">
      <dgm:prSet presAssocID="{4D8E31F5-30AB-4346-B119-E233013BC025}" presName="background" presStyleLbl="node0" presStyleIdx="1" presStyleCnt="2"/>
      <dgm:spPr/>
    </dgm:pt>
    <dgm:pt modelId="{3D3EBF51-AC88-4706-ABE1-A4AB3A55AFE0}" type="pres">
      <dgm:prSet presAssocID="{4D8E31F5-30AB-4346-B119-E233013BC025}" presName="text" presStyleLbl="fgAcc0" presStyleIdx="1" presStyleCnt="2" custLinFactNeighborX="388" custLinFactNeighborY="-555">
        <dgm:presLayoutVars>
          <dgm:chPref val="3"/>
        </dgm:presLayoutVars>
      </dgm:prSet>
      <dgm:spPr/>
    </dgm:pt>
    <dgm:pt modelId="{FBD4A545-65B2-43D5-8C18-9A151BD9360C}" type="pres">
      <dgm:prSet presAssocID="{4D8E31F5-30AB-4346-B119-E233013BC025}" presName="hierChild2" presStyleCnt="0"/>
      <dgm:spPr/>
    </dgm:pt>
  </dgm:ptLst>
  <dgm:cxnLst>
    <dgm:cxn modelId="{74335310-9B9A-44C7-913C-19E780F7CFEC}" srcId="{1310DA2C-F742-48F2-82A1-1D5DA7C5FE4C}" destId="{10D59F88-6700-46D0-81C3-E10CF684DBB0}" srcOrd="0" destOrd="0" parTransId="{D6F91272-1DCB-4A64-A9E4-53933FAB3962}" sibTransId="{757D947B-C2C7-49B7-848C-981EF63AD767}"/>
    <dgm:cxn modelId="{13188C96-F999-425A-9FB6-F0C6D61F8F3C}" type="presOf" srcId="{4D8E31F5-30AB-4346-B119-E233013BC025}" destId="{3D3EBF51-AC88-4706-ABE1-A4AB3A55AFE0}" srcOrd="0" destOrd="0" presId="urn:microsoft.com/office/officeart/2005/8/layout/hierarchy1"/>
    <dgm:cxn modelId="{0DA8CABA-F669-499B-B9BC-031DE30E48A3}" type="presOf" srcId="{1310DA2C-F742-48F2-82A1-1D5DA7C5FE4C}" destId="{66D7A842-91E1-4D9C-9A02-AA66F813F7E0}" srcOrd="0" destOrd="0" presId="urn:microsoft.com/office/officeart/2005/8/layout/hierarchy1"/>
    <dgm:cxn modelId="{E8D54BBB-FAE5-41C3-8670-EBAD7D3EEC51}" srcId="{1310DA2C-F742-48F2-82A1-1D5DA7C5FE4C}" destId="{4D8E31F5-30AB-4346-B119-E233013BC025}" srcOrd="1" destOrd="0" parTransId="{991B8432-E9A4-419F-B7B4-F4E1367346BF}" sibTransId="{7A03E40B-183A-458B-AC6F-04E984880968}"/>
    <dgm:cxn modelId="{A740D6DD-A2B9-40CE-B758-AB22E8BB57CA}" type="presOf" srcId="{10D59F88-6700-46D0-81C3-E10CF684DBB0}" destId="{5E57598E-66EC-446F-8C01-0A29F7CC14F0}" srcOrd="0" destOrd="0" presId="urn:microsoft.com/office/officeart/2005/8/layout/hierarchy1"/>
    <dgm:cxn modelId="{60C13CF1-B716-474B-8DCC-6202D26EE9CB}" type="presParOf" srcId="{66D7A842-91E1-4D9C-9A02-AA66F813F7E0}" destId="{6CC1A4F6-E93E-4BFC-8D1F-6B210A6497CE}" srcOrd="0" destOrd="0" presId="urn:microsoft.com/office/officeart/2005/8/layout/hierarchy1"/>
    <dgm:cxn modelId="{C94EEA5D-1470-44C8-9DD2-FACCFD462155}" type="presParOf" srcId="{6CC1A4F6-E93E-4BFC-8D1F-6B210A6497CE}" destId="{58CF7C24-4DCD-4604-A22B-261905D21319}" srcOrd="0" destOrd="0" presId="urn:microsoft.com/office/officeart/2005/8/layout/hierarchy1"/>
    <dgm:cxn modelId="{4AB0E7FB-8E86-402E-BB7F-1393D6B0A6FA}" type="presParOf" srcId="{58CF7C24-4DCD-4604-A22B-261905D21319}" destId="{120B96AD-4784-423C-8729-69C4D973EAFA}" srcOrd="0" destOrd="0" presId="urn:microsoft.com/office/officeart/2005/8/layout/hierarchy1"/>
    <dgm:cxn modelId="{509E3482-F965-4378-A4DD-874B77EE70B1}" type="presParOf" srcId="{58CF7C24-4DCD-4604-A22B-261905D21319}" destId="{5E57598E-66EC-446F-8C01-0A29F7CC14F0}" srcOrd="1" destOrd="0" presId="urn:microsoft.com/office/officeart/2005/8/layout/hierarchy1"/>
    <dgm:cxn modelId="{D067B878-01B4-40C6-ABB9-F967BF157562}" type="presParOf" srcId="{6CC1A4F6-E93E-4BFC-8D1F-6B210A6497CE}" destId="{253CCB63-E1C6-4E53-9B0C-F1B1A95CB609}" srcOrd="1" destOrd="0" presId="urn:microsoft.com/office/officeart/2005/8/layout/hierarchy1"/>
    <dgm:cxn modelId="{4336360D-36E6-4AAD-B169-B5DEA9CF4450}" type="presParOf" srcId="{66D7A842-91E1-4D9C-9A02-AA66F813F7E0}" destId="{6F965C27-CBD0-49AA-B7D9-AF9A6F8D9948}" srcOrd="1" destOrd="0" presId="urn:microsoft.com/office/officeart/2005/8/layout/hierarchy1"/>
    <dgm:cxn modelId="{E0B995AF-79DD-4EAF-A467-DB4072EFD735}" type="presParOf" srcId="{6F965C27-CBD0-49AA-B7D9-AF9A6F8D9948}" destId="{4C5E40CA-D346-4793-908F-43DF4B72D263}" srcOrd="0" destOrd="0" presId="urn:microsoft.com/office/officeart/2005/8/layout/hierarchy1"/>
    <dgm:cxn modelId="{F31967EB-9F93-4956-A24C-06D7EBD5D348}" type="presParOf" srcId="{4C5E40CA-D346-4793-908F-43DF4B72D263}" destId="{5E147E06-27CB-4B17-AB2A-A6BB758A32DD}" srcOrd="0" destOrd="0" presId="urn:microsoft.com/office/officeart/2005/8/layout/hierarchy1"/>
    <dgm:cxn modelId="{3B24CDE9-554F-4561-ACA1-0E0A9F273704}" type="presParOf" srcId="{4C5E40CA-D346-4793-908F-43DF4B72D263}" destId="{3D3EBF51-AC88-4706-ABE1-A4AB3A55AFE0}" srcOrd="1" destOrd="0" presId="urn:microsoft.com/office/officeart/2005/8/layout/hierarchy1"/>
    <dgm:cxn modelId="{449A89EC-78FA-43B9-9E68-92F7085BA81D}" type="presParOf" srcId="{6F965C27-CBD0-49AA-B7D9-AF9A6F8D9948}" destId="{FBD4A545-65B2-43D5-8C18-9A151BD936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0DA2C-F742-48F2-82A1-1D5DA7C5FE4C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0D59F88-6700-46D0-81C3-E10CF684DBB0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6F91272-1DCB-4A64-A9E4-53933FAB3962}" type="parTrans" cxnId="{74335310-9B9A-44C7-913C-19E780F7CFEC}">
      <dgm:prSet/>
      <dgm:spPr/>
      <dgm:t>
        <a:bodyPr/>
        <a:lstStyle/>
        <a:p>
          <a:endParaRPr lang="en-US"/>
        </a:p>
      </dgm:t>
    </dgm:pt>
    <dgm:pt modelId="{757D947B-C2C7-49B7-848C-981EF63AD767}" type="sibTrans" cxnId="{74335310-9B9A-44C7-913C-19E780F7CFEC}">
      <dgm:prSet/>
      <dgm:spPr/>
      <dgm:t>
        <a:bodyPr/>
        <a:lstStyle/>
        <a:p>
          <a:endParaRPr lang="en-US"/>
        </a:p>
      </dgm:t>
    </dgm:pt>
    <dgm:pt modelId="{4D8E31F5-30AB-4346-B119-E233013BC025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91B8432-E9A4-419F-B7B4-F4E1367346BF}" type="parTrans" cxnId="{E8D54BBB-FAE5-41C3-8670-EBAD7D3EEC51}">
      <dgm:prSet/>
      <dgm:spPr/>
      <dgm:t>
        <a:bodyPr/>
        <a:lstStyle/>
        <a:p>
          <a:endParaRPr lang="en-US"/>
        </a:p>
      </dgm:t>
    </dgm:pt>
    <dgm:pt modelId="{7A03E40B-183A-458B-AC6F-04E984880968}" type="sibTrans" cxnId="{E8D54BBB-FAE5-41C3-8670-EBAD7D3EEC51}">
      <dgm:prSet/>
      <dgm:spPr/>
      <dgm:t>
        <a:bodyPr/>
        <a:lstStyle/>
        <a:p>
          <a:endParaRPr lang="en-US"/>
        </a:p>
      </dgm:t>
    </dgm:pt>
    <dgm:pt modelId="{66D7A842-91E1-4D9C-9A02-AA66F813F7E0}" type="pres">
      <dgm:prSet presAssocID="{1310DA2C-F742-48F2-82A1-1D5DA7C5FE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C1A4F6-E93E-4BFC-8D1F-6B210A6497CE}" type="pres">
      <dgm:prSet presAssocID="{10D59F88-6700-46D0-81C3-E10CF684DBB0}" presName="hierRoot1" presStyleCnt="0"/>
      <dgm:spPr/>
    </dgm:pt>
    <dgm:pt modelId="{58CF7C24-4DCD-4604-A22B-261905D21319}" type="pres">
      <dgm:prSet presAssocID="{10D59F88-6700-46D0-81C3-E10CF684DBB0}" presName="composite" presStyleCnt="0"/>
      <dgm:spPr/>
    </dgm:pt>
    <dgm:pt modelId="{120B96AD-4784-423C-8729-69C4D973EAFA}" type="pres">
      <dgm:prSet presAssocID="{10D59F88-6700-46D0-81C3-E10CF684DBB0}" presName="background" presStyleLbl="node0" presStyleIdx="0" presStyleCnt="2"/>
      <dgm:spPr/>
    </dgm:pt>
    <dgm:pt modelId="{5E57598E-66EC-446F-8C01-0A29F7CC14F0}" type="pres">
      <dgm:prSet presAssocID="{10D59F88-6700-46D0-81C3-E10CF684DBB0}" presName="text" presStyleLbl="fgAcc0" presStyleIdx="0" presStyleCnt="2">
        <dgm:presLayoutVars>
          <dgm:chPref val="3"/>
        </dgm:presLayoutVars>
      </dgm:prSet>
      <dgm:spPr/>
    </dgm:pt>
    <dgm:pt modelId="{253CCB63-E1C6-4E53-9B0C-F1B1A95CB609}" type="pres">
      <dgm:prSet presAssocID="{10D59F88-6700-46D0-81C3-E10CF684DBB0}" presName="hierChild2" presStyleCnt="0"/>
      <dgm:spPr/>
    </dgm:pt>
    <dgm:pt modelId="{6F965C27-CBD0-49AA-B7D9-AF9A6F8D9948}" type="pres">
      <dgm:prSet presAssocID="{4D8E31F5-30AB-4346-B119-E233013BC025}" presName="hierRoot1" presStyleCnt="0"/>
      <dgm:spPr/>
    </dgm:pt>
    <dgm:pt modelId="{4C5E40CA-D346-4793-908F-43DF4B72D263}" type="pres">
      <dgm:prSet presAssocID="{4D8E31F5-30AB-4346-B119-E233013BC025}" presName="composite" presStyleCnt="0"/>
      <dgm:spPr/>
    </dgm:pt>
    <dgm:pt modelId="{5E147E06-27CB-4B17-AB2A-A6BB758A32DD}" type="pres">
      <dgm:prSet presAssocID="{4D8E31F5-30AB-4346-B119-E233013BC025}" presName="background" presStyleLbl="node0" presStyleIdx="1" presStyleCnt="2"/>
      <dgm:spPr/>
    </dgm:pt>
    <dgm:pt modelId="{3D3EBF51-AC88-4706-ABE1-A4AB3A55AFE0}" type="pres">
      <dgm:prSet presAssocID="{4D8E31F5-30AB-4346-B119-E233013BC025}" presName="text" presStyleLbl="fgAcc0" presStyleIdx="1" presStyleCnt="2" custLinFactNeighborX="388" custLinFactNeighborY="-555">
        <dgm:presLayoutVars>
          <dgm:chPref val="3"/>
        </dgm:presLayoutVars>
      </dgm:prSet>
      <dgm:spPr/>
    </dgm:pt>
    <dgm:pt modelId="{FBD4A545-65B2-43D5-8C18-9A151BD9360C}" type="pres">
      <dgm:prSet presAssocID="{4D8E31F5-30AB-4346-B119-E233013BC025}" presName="hierChild2" presStyleCnt="0"/>
      <dgm:spPr/>
    </dgm:pt>
  </dgm:ptLst>
  <dgm:cxnLst>
    <dgm:cxn modelId="{74335310-9B9A-44C7-913C-19E780F7CFEC}" srcId="{1310DA2C-F742-48F2-82A1-1D5DA7C5FE4C}" destId="{10D59F88-6700-46D0-81C3-E10CF684DBB0}" srcOrd="0" destOrd="0" parTransId="{D6F91272-1DCB-4A64-A9E4-53933FAB3962}" sibTransId="{757D947B-C2C7-49B7-848C-981EF63AD767}"/>
    <dgm:cxn modelId="{13188C96-F999-425A-9FB6-F0C6D61F8F3C}" type="presOf" srcId="{4D8E31F5-30AB-4346-B119-E233013BC025}" destId="{3D3EBF51-AC88-4706-ABE1-A4AB3A55AFE0}" srcOrd="0" destOrd="0" presId="urn:microsoft.com/office/officeart/2005/8/layout/hierarchy1"/>
    <dgm:cxn modelId="{0DA8CABA-F669-499B-B9BC-031DE30E48A3}" type="presOf" srcId="{1310DA2C-F742-48F2-82A1-1D5DA7C5FE4C}" destId="{66D7A842-91E1-4D9C-9A02-AA66F813F7E0}" srcOrd="0" destOrd="0" presId="urn:microsoft.com/office/officeart/2005/8/layout/hierarchy1"/>
    <dgm:cxn modelId="{E8D54BBB-FAE5-41C3-8670-EBAD7D3EEC51}" srcId="{1310DA2C-F742-48F2-82A1-1D5DA7C5FE4C}" destId="{4D8E31F5-30AB-4346-B119-E233013BC025}" srcOrd="1" destOrd="0" parTransId="{991B8432-E9A4-419F-B7B4-F4E1367346BF}" sibTransId="{7A03E40B-183A-458B-AC6F-04E984880968}"/>
    <dgm:cxn modelId="{A740D6DD-A2B9-40CE-B758-AB22E8BB57CA}" type="presOf" srcId="{10D59F88-6700-46D0-81C3-E10CF684DBB0}" destId="{5E57598E-66EC-446F-8C01-0A29F7CC14F0}" srcOrd="0" destOrd="0" presId="urn:microsoft.com/office/officeart/2005/8/layout/hierarchy1"/>
    <dgm:cxn modelId="{60C13CF1-B716-474B-8DCC-6202D26EE9CB}" type="presParOf" srcId="{66D7A842-91E1-4D9C-9A02-AA66F813F7E0}" destId="{6CC1A4F6-E93E-4BFC-8D1F-6B210A6497CE}" srcOrd="0" destOrd="0" presId="urn:microsoft.com/office/officeart/2005/8/layout/hierarchy1"/>
    <dgm:cxn modelId="{C94EEA5D-1470-44C8-9DD2-FACCFD462155}" type="presParOf" srcId="{6CC1A4F6-E93E-4BFC-8D1F-6B210A6497CE}" destId="{58CF7C24-4DCD-4604-A22B-261905D21319}" srcOrd="0" destOrd="0" presId="urn:microsoft.com/office/officeart/2005/8/layout/hierarchy1"/>
    <dgm:cxn modelId="{4AB0E7FB-8E86-402E-BB7F-1393D6B0A6FA}" type="presParOf" srcId="{58CF7C24-4DCD-4604-A22B-261905D21319}" destId="{120B96AD-4784-423C-8729-69C4D973EAFA}" srcOrd="0" destOrd="0" presId="urn:microsoft.com/office/officeart/2005/8/layout/hierarchy1"/>
    <dgm:cxn modelId="{509E3482-F965-4378-A4DD-874B77EE70B1}" type="presParOf" srcId="{58CF7C24-4DCD-4604-A22B-261905D21319}" destId="{5E57598E-66EC-446F-8C01-0A29F7CC14F0}" srcOrd="1" destOrd="0" presId="urn:microsoft.com/office/officeart/2005/8/layout/hierarchy1"/>
    <dgm:cxn modelId="{D067B878-01B4-40C6-ABB9-F967BF157562}" type="presParOf" srcId="{6CC1A4F6-E93E-4BFC-8D1F-6B210A6497CE}" destId="{253CCB63-E1C6-4E53-9B0C-F1B1A95CB609}" srcOrd="1" destOrd="0" presId="urn:microsoft.com/office/officeart/2005/8/layout/hierarchy1"/>
    <dgm:cxn modelId="{4336360D-36E6-4AAD-B169-B5DEA9CF4450}" type="presParOf" srcId="{66D7A842-91E1-4D9C-9A02-AA66F813F7E0}" destId="{6F965C27-CBD0-49AA-B7D9-AF9A6F8D9948}" srcOrd="1" destOrd="0" presId="urn:microsoft.com/office/officeart/2005/8/layout/hierarchy1"/>
    <dgm:cxn modelId="{E0B995AF-79DD-4EAF-A467-DB4072EFD735}" type="presParOf" srcId="{6F965C27-CBD0-49AA-B7D9-AF9A6F8D9948}" destId="{4C5E40CA-D346-4793-908F-43DF4B72D263}" srcOrd="0" destOrd="0" presId="urn:microsoft.com/office/officeart/2005/8/layout/hierarchy1"/>
    <dgm:cxn modelId="{F31967EB-9F93-4956-A24C-06D7EBD5D348}" type="presParOf" srcId="{4C5E40CA-D346-4793-908F-43DF4B72D263}" destId="{5E147E06-27CB-4B17-AB2A-A6BB758A32DD}" srcOrd="0" destOrd="0" presId="urn:microsoft.com/office/officeart/2005/8/layout/hierarchy1"/>
    <dgm:cxn modelId="{3B24CDE9-554F-4561-ACA1-0E0A9F273704}" type="presParOf" srcId="{4C5E40CA-D346-4793-908F-43DF4B72D263}" destId="{3D3EBF51-AC88-4706-ABE1-A4AB3A55AFE0}" srcOrd="1" destOrd="0" presId="urn:microsoft.com/office/officeart/2005/8/layout/hierarchy1"/>
    <dgm:cxn modelId="{449A89EC-78FA-43B9-9E68-92F7085BA81D}" type="presParOf" srcId="{6F965C27-CBD0-49AA-B7D9-AF9A6F8D9948}" destId="{FBD4A545-65B2-43D5-8C18-9A151BD936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D431E-6CBE-4922-87E7-2A974AC69EA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789C446-013E-4C3B-A6AA-A929ADC587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Video games</a:t>
          </a:r>
        </a:p>
      </dgm:t>
    </dgm:pt>
    <dgm:pt modelId="{FEB168B1-BF89-4FFA-AA46-5F2563DDD64D}" type="parTrans" cxnId="{5798B874-72CB-4826-BF2B-960079A976CB}">
      <dgm:prSet/>
      <dgm:spPr/>
      <dgm:t>
        <a:bodyPr/>
        <a:lstStyle/>
        <a:p>
          <a:endParaRPr lang="en-US"/>
        </a:p>
      </dgm:t>
    </dgm:pt>
    <dgm:pt modelId="{DD399601-4B5E-40DD-86DE-5C52F17ECEC6}" type="sibTrans" cxnId="{5798B874-72CB-4826-BF2B-960079A976CB}">
      <dgm:prSet/>
      <dgm:spPr/>
      <dgm:t>
        <a:bodyPr/>
        <a:lstStyle/>
        <a:p>
          <a:endParaRPr lang="en-US"/>
        </a:p>
      </dgm:t>
    </dgm:pt>
    <dgm:pt modelId="{6E924DE8-66F7-4551-BE11-291B12795D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Fashion</a:t>
          </a:r>
        </a:p>
      </dgm:t>
    </dgm:pt>
    <dgm:pt modelId="{B06F84BC-1970-48F9-B17C-883F0C5FABC7}" type="parTrans" cxnId="{1BB49319-9886-4A84-85D6-453486E1638F}">
      <dgm:prSet/>
      <dgm:spPr/>
      <dgm:t>
        <a:bodyPr/>
        <a:lstStyle/>
        <a:p>
          <a:endParaRPr lang="en-US"/>
        </a:p>
      </dgm:t>
    </dgm:pt>
    <dgm:pt modelId="{DE799A7B-EF6C-413E-BD2D-21F3840B0501}" type="sibTrans" cxnId="{1BB49319-9886-4A84-85D6-453486E1638F}">
      <dgm:prSet/>
      <dgm:spPr/>
      <dgm:t>
        <a:bodyPr/>
        <a:lstStyle/>
        <a:p>
          <a:endParaRPr lang="en-US"/>
        </a:p>
      </dgm:t>
    </dgm:pt>
    <dgm:pt modelId="{2F21A439-E6A8-410F-9A87-73E87B9F75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Cyber security</a:t>
          </a:r>
        </a:p>
      </dgm:t>
    </dgm:pt>
    <dgm:pt modelId="{1EF99FA8-5CEC-42DD-BB15-DBD0C98B343F}" type="parTrans" cxnId="{D80E0263-7C0A-477C-927D-04C6D3ABA0F3}">
      <dgm:prSet/>
      <dgm:spPr/>
      <dgm:t>
        <a:bodyPr/>
        <a:lstStyle/>
        <a:p>
          <a:endParaRPr lang="en-US"/>
        </a:p>
      </dgm:t>
    </dgm:pt>
    <dgm:pt modelId="{AA61A176-85D8-476C-A6E9-1F28152F6633}" type="sibTrans" cxnId="{D80E0263-7C0A-477C-927D-04C6D3ABA0F3}">
      <dgm:prSet/>
      <dgm:spPr/>
      <dgm:t>
        <a:bodyPr/>
        <a:lstStyle/>
        <a:p>
          <a:endParaRPr lang="en-US"/>
        </a:p>
      </dgm:t>
    </dgm:pt>
    <dgm:pt modelId="{8A0D112F-BBEE-44A9-A131-0C2F6ADA23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Space travel </a:t>
          </a:r>
        </a:p>
      </dgm:t>
    </dgm:pt>
    <dgm:pt modelId="{007471AB-EC3E-4DAB-8BA9-6FA0304F12DF}" type="parTrans" cxnId="{ABCAF642-9586-4160-AE51-C8CDC0A6D9A6}">
      <dgm:prSet/>
      <dgm:spPr/>
      <dgm:t>
        <a:bodyPr/>
        <a:lstStyle/>
        <a:p>
          <a:endParaRPr lang="en-US"/>
        </a:p>
      </dgm:t>
    </dgm:pt>
    <dgm:pt modelId="{9482A9FD-3C64-4F58-98DF-0193DEF782E5}" type="sibTrans" cxnId="{ABCAF642-9586-4160-AE51-C8CDC0A6D9A6}">
      <dgm:prSet/>
      <dgm:spPr/>
      <dgm:t>
        <a:bodyPr/>
        <a:lstStyle/>
        <a:p>
          <a:endParaRPr lang="en-US"/>
        </a:p>
      </dgm:t>
    </dgm:pt>
    <dgm:pt modelId="{171C08B3-4800-4EEA-983B-B68A7A8C91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Probabilities</a:t>
          </a:r>
        </a:p>
      </dgm:t>
    </dgm:pt>
    <dgm:pt modelId="{65B37F3D-53DA-4E42-8C2B-31A780FAAEB6}" type="parTrans" cxnId="{3736B0B0-2FAF-47F5-9DFE-2E1F08E5E12C}">
      <dgm:prSet/>
      <dgm:spPr/>
      <dgm:t>
        <a:bodyPr/>
        <a:lstStyle/>
        <a:p>
          <a:endParaRPr lang="en-US"/>
        </a:p>
      </dgm:t>
    </dgm:pt>
    <dgm:pt modelId="{ADD90729-0ED8-47EC-BC38-F1C549B5FECB}" type="sibTrans" cxnId="{3736B0B0-2FAF-47F5-9DFE-2E1F08E5E12C}">
      <dgm:prSet/>
      <dgm:spPr/>
      <dgm:t>
        <a:bodyPr/>
        <a:lstStyle/>
        <a:p>
          <a:endParaRPr lang="en-US"/>
        </a:p>
      </dgm:t>
    </dgm:pt>
    <dgm:pt modelId="{86A27306-1A63-42EB-A517-E4C8DB6C06AB}" type="pres">
      <dgm:prSet presAssocID="{C26D431E-6CBE-4922-87E7-2A974AC69EA2}" presName="root" presStyleCnt="0">
        <dgm:presLayoutVars>
          <dgm:dir/>
          <dgm:resizeHandles val="exact"/>
        </dgm:presLayoutVars>
      </dgm:prSet>
      <dgm:spPr/>
    </dgm:pt>
    <dgm:pt modelId="{68695515-F622-4802-B3BD-E292F737B3BE}" type="pres">
      <dgm:prSet presAssocID="{2789C446-013E-4C3B-A6AA-A929ADC587E1}" presName="compNode" presStyleCnt="0"/>
      <dgm:spPr/>
    </dgm:pt>
    <dgm:pt modelId="{D8BF108A-BD8E-41D2-978A-44BC25675EBC}" type="pres">
      <dgm:prSet presAssocID="{2789C446-013E-4C3B-A6AA-A929ADC587E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87AB6C23-79C7-484A-B89E-DE2AB8CE9427}" type="pres">
      <dgm:prSet presAssocID="{2789C446-013E-4C3B-A6AA-A929ADC587E1}" presName="spaceRect" presStyleCnt="0"/>
      <dgm:spPr/>
    </dgm:pt>
    <dgm:pt modelId="{3ACF46B3-7ED4-47C9-9E2F-A076766CB81C}" type="pres">
      <dgm:prSet presAssocID="{2789C446-013E-4C3B-A6AA-A929ADC587E1}" presName="textRect" presStyleLbl="revTx" presStyleIdx="0" presStyleCnt="5">
        <dgm:presLayoutVars>
          <dgm:chMax val="1"/>
          <dgm:chPref val="1"/>
        </dgm:presLayoutVars>
      </dgm:prSet>
      <dgm:spPr/>
    </dgm:pt>
    <dgm:pt modelId="{A16FF5EF-3D22-4D8B-9060-9E4050036A72}" type="pres">
      <dgm:prSet presAssocID="{DD399601-4B5E-40DD-86DE-5C52F17ECEC6}" presName="sibTrans" presStyleCnt="0"/>
      <dgm:spPr/>
    </dgm:pt>
    <dgm:pt modelId="{55E112B5-D3D3-4563-A069-9A024ACA3F9A}" type="pres">
      <dgm:prSet presAssocID="{6E924DE8-66F7-4551-BE11-291B12795D39}" presName="compNode" presStyleCnt="0"/>
      <dgm:spPr/>
    </dgm:pt>
    <dgm:pt modelId="{CF0F1346-A192-4369-92FA-1AA32194E034}" type="pres">
      <dgm:prSet presAssocID="{6E924DE8-66F7-4551-BE11-291B12795D3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"/>
        </a:ext>
      </dgm:extLst>
    </dgm:pt>
    <dgm:pt modelId="{A549B8A3-0935-4CA3-91A0-890C37DF6718}" type="pres">
      <dgm:prSet presAssocID="{6E924DE8-66F7-4551-BE11-291B12795D39}" presName="spaceRect" presStyleCnt="0"/>
      <dgm:spPr/>
    </dgm:pt>
    <dgm:pt modelId="{ADE8F38F-93C1-4C2C-99CA-E325F7D16242}" type="pres">
      <dgm:prSet presAssocID="{6E924DE8-66F7-4551-BE11-291B12795D39}" presName="textRect" presStyleLbl="revTx" presStyleIdx="1" presStyleCnt="5">
        <dgm:presLayoutVars>
          <dgm:chMax val="1"/>
          <dgm:chPref val="1"/>
        </dgm:presLayoutVars>
      </dgm:prSet>
      <dgm:spPr/>
    </dgm:pt>
    <dgm:pt modelId="{C02079FA-F13B-4364-A2FA-1925D5071AE4}" type="pres">
      <dgm:prSet presAssocID="{DE799A7B-EF6C-413E-BD2D-21F3840B0501}" presName="sibTrans" presStyleCnt="0"/>
      <dgm:spPr/>
    </dgm:pt>
    <dgm:pt modelId="{7ED0B5BB-B74F-4D3A-9276-14B80498E2AA}" type="pres">
      <dgm:prSet presAssocID="{2F21A439-E6A8-410F-9A87-73E87B9F75E6}" presName="compNode" presStyleCnt="0"/>
      <dgm:spPr/>
    </dgm:pt>
    <dgm:pt modelId="{91B89F0E-7FAD-4F16-AEF6-D30B33AC7C6D}" type="pres">
      <dgm:prSet presAssocID="{2F21A439-E6A8-410F-9A87-73E87B9F75E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11E3384-1448-4A95-8FB7-A7A8D6C18F8C}" type="pres">
      <dgm:prSet presAssocID="{2F21A439-E6A8-410F-9A87-73E87B9F75E6}" presName="spaceRect" presStyleCnt="0"/>
      <dgm:spPr/>
    </dgm:pt>
    <dgm:pt modelId="{03564080-3E65-42E1-9525-A66002E938A2}" type="pres">
      <dgm:prSet presAssocID="{2F21A439-E6A8-410F-9A87-73E87B9F75E6}" presName="textRect" presStyleLbl="revTx" presStyleIdx="2" presStyleCnt="5">
        <dgm:presLayoutVars>
          <dgm:chMax val="1"/>
          <dgm:chPref val="1"/>
        </dgm:presLayoutVars>
      </dgm:prSet>
      <dgm:spPr/>
    </dgm:pt>
    <dgm:pt modelId="{A902E8C8-E964-49FF-BC71-594502DA2538}" type="pres">
      <dgm:prSet presAssocID="{AA61A176-85D8-476C-A6E9-1F28152F6633}" presName="sibTrans" presStyleCnt="0"/>
      <dgm:spPr/>
    </dgm:pt>
    <dgm:pt modelId="{7385573E-797E-4513-B931-54673F0929D9}" type="pres">
      <dgm:prSet presAssocID="{8A0D112F-BBEE-44A9-A131-0C2F6ADA239A}" presName="compNode" presStyleCnt="0"/>
      <dgm:spPr/>
    </dgm:pt>
    <dgm:pt modelId="{06FC6DFA-809F-4F5A-BA59-568737811357}" type="pres">
      <dgm:prSet presAssocID="{8A0D112F-BBEE-44A9-A131-0C2F6ADA239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A052BB6C-511A-47B4-9EC1-561D4311CE99}" type="pres">
      <dgm:prSet presAssocID="{8A0D112F-BBEE-44A9-A131-0C2F6ADA239A}" presName="spaceRect" presStyleCnt="0"/>
      <dgm:spPr/>
    </dgm:pt>
    <dgm:pt modelId="{51BAC552-0200-481C-AD07-07EBAE951EE3}" type="pres">
      <dgm:prSet presAssocID="{8A0D112F-BBEE-44A9-A131-0C2F6ADA239A}" presName="textRect" presStyleLbl="revTx" presStyleIdx="3" presStyleCnt="5">
        <dgm:presLayoutVars>
          <dgm:chMax val="1"/>
          <dgm:chPref val="1"/>
        </dgm:presLayoutVars>
      </dgm:prSet>
      <dgm:spPr/>
    </dgm:pt>
    <dgm:pt modelId="{4FDD85E0-5F44-4D03-A505-C630774C3401}" type="pres">
      <dgm:prSet presAssocID="{9482A9FD-3C64-4F58-98DF-0193DEF782E5}" presName="sibTrans" presStyleCnt="0"/>
      <dgm:spPr/>
    </dgm:pt>
    <dgm:pt modelId="{D96CC6F9-5C28-4BCE-AB91-26182188E2D9}" type="pres">
      <dgm:prSet presAssocID="{171C08B3-4800-4EEA-983B-B68A7A8C91AE}" presName="compNode" presStyleCnt="0"/>
      <dgm:spPr/>
    </dgm:pt>
    <dgm:pt modelId="{82C0B6CB-BA57-4562-B554-0E6BF694155B}" type="pres">
      <dgm:prSet presAssocID="{171C08B3-4800-4EEA-983B-B68A7A8C91A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0E616BB-158A-4BE3-A91A-4C446D4E25DA}" type="pres">
      <dgm:prSet presAssocID="{171C08B3-4800-4EEA-983B-B68A7A8C91AE}" presName="spaceRect" presStyleCnt="0"/>
      <dgm:spPr/>
    </dgm:pt>
    <dgm:pt modelId="{43C1A1BE-CEFB-4F02-86FD-2B402AD68DCF}" type="pres">
      <dgm:prSet presAssocID="{171C08B3-4800-4EEA-983B-B68A7A8C91A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BB49319-9886-4A84-85D6-453486E1638F}" srcId="{C26D431E-6CBE-4922-87E7-2A974AC69EA2}" destId="{6E924DE8-66F7-4551-BE11-291B12795D39}" srcOrd="1" destOrd="0" parTransId="{B06F84BC-1970-48F9-B17C-883F0C5FABC7}" sibTransId="{DE799A7B-EF6C-413E-BD2D-21F3840B0501}"/>
    <dgm:cxn modelId="{452B641C-A10F-4AAD-A065-05D3A1A6EBA0}" type="presOf" srcId="{2789C446-013E-4C3B-A6AA-A929ADC587E1}" destId="{3ACF46B3-7ED4-47C9-9E2F-A076766CB81C}" srcOrd="0" destOrd="0" presId="urn:microsoft.com/office/officeart/2018/2/layout/IconLabelList"/>
    <dgm:cxn modelId="{ABCAF642-9586-4160-AE51-C8CDC0A6D9A6}" srcId="{C26D431E-6CBE-4922-87E7-2A974AC69EA2}" destId="{8A0D112F-BBEE-44A9-A131-0C2F6ADA239A}" srcOrd="3" destOrd="0" parTransId="{007471AB-EC3E-4DAB-8BA9-6FA0304F12DF}" sibTransId="{9482A9FD-3C64-4F58-98DF-0193DEF782E5}"/>
    <dgm:cxn modelId="{D80E0263-7C0A-477C-927D-04C6D3ABA0F3}" srcId="{C26D431E-6CBE-4922-87E7-2A974AC69EA2}" destId="{2F21A439-E6A8-410F-9A87-73E87B9F75E6}" srcOrd="2" destOrd="0" parTransId="{1EF99FA8-5CEC-42DD-BB15-DBD0C98B343F}" sibTransId="{AA61A176-85D8-476C-A6E9-1F28152F6633}"/>
    <dgm:cxn modelId="{5798B874-72CB-4826-BF2B-960079A976CB}" srcId="{C26D431E-6CBE-4922-87E7-2A974AC69EA2}" destId="{2789C446-013E-4C3B-A6AA-A929ADC587E1}" srcOrd="0" destOrd="0" parTransId="{FEB168B1-BF89-4FFA-AA46-5F2563DDD64D}" sibTransId="{DD399601-4B5E-40DD-86DE-5C52F17ECEC6}"/>
    <dgm:cxn modelId="{2A718C7F-88F2-4B28-9D87-1CA7C0FB6FA7}" type="presOf" srcId="{C26D431E-6CBE-4922-87E7-2A974AC69EA2}" destId="{86A27306-1A63-42EB-A517-E4C8DB6C06AB}" srcOrd="0" destOrd="0" presId="urn:microsoft.com/office/officeart/2018/2/layout/IconLabelList"/>
    <dgm:cxn modelId="{8B079799-C4AC-4F17-9C0A-E9910D7DF3BA}" type="presOf" srcId="{6E924DE8-66F7-4551-BE11-291B12795D39}" destId="{ADE8F38F-93C1-4C2C-99CA-E325F7D16242}" srcOrd="0" destOrd="0" presId="urn:microsoft.com/office/officeart/2018/2/layout/IconLabelList"/>
    <dgm:cxn modelId="{A4F88A9E-CB70-44D0-B252-97AB7405EC41}" type="presOf" srcId="{171C08B3-4800-4EEA-983B-B68A7A8C91AE}" destId="{43C1A1BE-CEFB-4F02-86FD-2B402AD68DCF}" srcOrd="0" destOrd="0" presId="urn:microsoft.com/office/officeart/2018/2/layout/IconLabelList"/>
    <dgm:cxn modelId="{3736B0B0-2FAF-47F5-9DFE-2E1F08E5E12C}" srcId="{C26D431E-6CBE-4922-87E7-2A974AC69EA2}" destId="{171C08B3-4800-4EEA-983B-B68A7A8C91AE}" srcOrd="4" destOrd="0" parTransId="{65B37F3D-53DA-4E42-8C2B-31A780FAAEB6}" sibTransId="{ADD90729-0ED8-47EC-BC38-F1C549B5FECB}"/>
    <dgm:cxn modelId="{3FA00DE1-FD70-43D0-98A5-EBF4E0983875}" type="presOf" srcId="{8A0D112F-BBEE-44A9-A131-0C2F6ADA239A}" destId="{51BAC552-0200-481C-AD07-07EBAE951EE3}" srcOrd="0" destOrd="0" presId="urn:microsoft.com/office/officeart/2018/2/layout/IconLabelList"/>
    <dgm:cxn modelId="{073BC2FF-79C2-4EC6-A15A-427082E6F2C7}" type="presOf" srcId="{2F21A439-E6A8-410F-9A87-73E87B9F75E6}" destId="{03564080-3E65-42E1-9525-A66002E938A2}" srcOrd="0" destOrd="0" presId="urn:microsoft.com/office/officeart/2018/2/layout/IconLabelList"/>
    <dgm:cxn modelId="{51ACE818-C026-437E-8C79-8ADFF08F8A76}" type="presParOf" srcId="{86A27306-1A63-42EB-A517-E4C8DB6C06AB}" destId="{68695515-F622-4802-B3BD-E292F737B3BE}" srcOrd="0" destOrd="0" presId="urn:microsoft.com/office/officeart/2018/2/layout/IconLabelList"/>
    <dgm:cxn modelId="{0FA8F435-EAC3-4722-AFD4-93EF510A4849}" type="presParOf" srcId="{68695515-F622-4802-B3BD-E292F737B3BE}" destId="{D8BF108A-BD8E-41D2-978A-44BC25675EBC}" srcOrd="0" destOrd="0" presId="urn:microsoft.com/office/officeart/2018/2/layout/IconLabelList"/>
    <dgm:cxn modelId="{E9A49716-0717-4B09-92BD-B00B14915723}" type="presParOf" srcId="{68695515-F622-4802-B3BD-E292F737B3BE}" destId="{87AB6C23-79C7-484A-B89E-DE2AB8CE9427}" srcOrd="1" destOrd="0" presId="urn:microsoft.com/office/officeart/2018/2/layout/IconLabelList"/>
    <dgm:cxn modelId="{A5156B81-3202-4246-A2D9-F1BF455CF80D}" type="presParOf" srcId="{68695515-F622-4802-B3BD-E292F737B3BE}" destId="{3ACF46B3-7ED4-47C9-9E2F-A076766CB81C}" srcOrd="2" destOrd="0" presId="urn:microsoft.com/office/officeart/2018/2/layout/IconLabelList"/>
    <dgm:cxn modelId="{CCAF9BE3-B8A4-4627-A6E4-1700591E7166}" type="presParOf" srcId="{86A27306-1A63-42EB-A517-E4C8DB6C06AB}" destId="{A16FF5EF-3D22-4D8B-9060-9E4050036A72}" srcOrd="1" destOrd="0" presId="urn:microsoft.com/office/officeart/2018/2/layout/IconLabelList"/>
    <dgm:cxn modelId="{6019F05C-7A70-4C76-9790-9C4D2C49E374}" type="presParOf" srcId="{86A27306-1A63-42EB-A517-E4C8DB6C06AB}" destId="{55E112B5-D3D3-4563-A069-9A024ACA3F9A}" srcOrd="2" destOrd="0" presId="urn:microsoft.com/office/officeart/2018/2/layout/IconLabelList"/>
    <dgm:cxn modelId="{33DDB25A-E199-4434-99C6-5B37866B1129}" type="presParOf" srcId="{55E112B5-D3D3-4563-A069-9A024ACA3F9A}" destId="{CF0F1346-A192-4369-92FA-1AA32194E034}" srcOrd="0" destOrd="0" presId="urn:microsoft.com/office/officeart/2018/2/layout/IconLabelList"/>
    <dgm:cxn modelId="{A1F41090-37DD-4877-8146-8684345D2010}" type="presParOf" srcId="{55E112B5-D3D3-4563-A069-9A024ACA3F9A}" destId="{A549B8A3-0935-4CA3-91A0-890C37DF6718}" srcOrd="1" destOrd="0" presId="urn:microsoft.com/office/officeart/2018/2/layout/IconLabelList"/>
    <dgm:cxn modelId="{D0CE13A7-C8A4-4455-812F-757ED4E95F66}" type="presParOf" srcId="{55E112B5-D3D3-4563-A069-9A024ACA3F9A}" destId="{ADE8F38F-93C1-4C2C-99CA-E325F7D16242}" srcOrd="2" destOrd="0" presId="urn:microsoft.com/office/officeart/2018/2/layout/IconLabelList"/>
    <dgm:cxn modelId="{5CD4F0FE-5A40-4AD5-B415-C78FD704A35E}" type="presParOf" srcId="{86A27306-1A63-42EB-A517-E4C8DB6C06AB}" destId="{C02079FA-F13B-4364-A2FA-1925D5071AE4}" srcOrd="3" destOrd="0" presId="urn:microsoft.com/office/officeart/2018/2/layout/IconLabelList"/>
    <dgm:cxn modelId="{3B2C385D-E5EE-4173-9499-AD07EC587735}" type="presParOf" srcId="{86A27306-1A63-42EB-A517-E4C8DB6C06AB}" destId="{7ED0B5BB-B74F-4D3A-9276-14B80498E2AA}" srcOrd="4" destOrd="0" presId="urn:microsoft.com/office/officeart/2018/2/layout/IconLabelList"/>
    <dgm:cxn modelId="{73C92227-4FED-4770-9A13-168DB65EDA40}" type="presParOf" srcId="{7ED0B5BB-B74F-4D3A-9276-14B80498E2AA}" destId="{91B89F0E-7FAD-4F16-AEF6-D30B33AC7C6D}" srcOrd="0" destOrd="0" presId="urn:microsoft.com/office/officeart/2018/2/layout/IconLabelList"/>
    <dgm:cxn modelId="{7E4E3C5A-21D2-4974-B1E8-2E9475E2AF54}" type="presParOf" srcId="{7ED0B5BB-B74F-4D3A-9276-14B80498E2AA}" destId="{011E3384-1448-4A95-8FB7-A7A8D6C18F8C}" srcOrd="1" destOrd="0" presId="urn:microsoft.com/office/officeart/2018/2/layout/IconLabelList"/>
    <dgm:cxn modelId="{A532D9DC-82E2-4E8E-AE19-2E4FA64864CC}" type="presParOf" srcId="{7ED0B5BB-B74F-4D3A-9276-14B80498E2AA}" destId="{03564080-3E65-42E1-9525-A66002E938A2}" srcOrd="2" destOrd="0" presId="urn:microsoft.com/office/officeart/2018/2/layout/IconLabelList"/>
    <dgm:cxn modelId="{EF20D5D6-FB25-493B-9578-1C8D07AEB944}" type="presParOf" srcId="{86A27306-1A63-42EB-A517-E4C8DB6C06AB}" destId="{A902E8C8-E964-49FF-BC71-594502DA2538}" srcOrd="5" destOrd="0" presId="urn:microsoft.com/office/officeart/2018/2/layout/IconLabelList"/>
    <dgm:cxn modelId="{DFBF9186-D420-4987-A492-8CD4EA72637A}" type="presParOf" srcId="{86A27306-1A63-42EB-A517-E4C8DB6C06AB}" destId="{7385573E-797E-4513-B931-54673F0929D9}" srcOrd="6" destOrd="0" presId="urn:microsoft.com/office/officeart/2018/2/layout/IconLabelList"/>
    <dgm:cxn modelId="{FD34C372-0CFD-443B-A1D1-80D3B5A20DEA}" type="presParOf" srcId="{7385573E-797E-4513-B931-54673F0929D9}" destId="{06FC6DFA-809F-4F5A-BA59-568737811357}" srcOrd="0" destOrd="0" presId="urn:microsoft.com/office/officeart/2018/2/layout/IconLabelList"/>
    <dgm:cxn modelId="{FFAAAF39-0334-46B5-9F9F-E99C965D5C3D}" type="presParOf" srcId="{7385573E-797E-4513-B931-54673F0929D9}" destId="{A052BB6C-511A-47B4-9EC1-561D4311CE99}" srcOrd="1" destOrd="0" presId="urn:microsoft.com/office/officeart/2018/2/layout/IconLabelList"/>
    <dgm:cxn modelId="{E33C0B39-E0A5-4A7A-8ED3-F8F358AE5137}" type="presParOf" srcId="{7385573E-797E-4513-B931-54673F0929D9}" destId="{51BAC552-0200-481C-AD07-07EBAE951EE3}" srcOrd="2" destOrd="0" presId="urn:microsoft.com/office/officeart/2018/2/layout/IconLabelList"/>
    <dgm:cxn modelId="{48778D4A-4E2D-4406-AFFF-CF616CC1339A}" type="presParOf" srcId="{86A27306-1A63-42EB-A517-E4C8DB6C06AB}" destId="{4FDD85E0-5F44-4D03-A505-C630774C3401}" srcOrd="7" destOrd="0" presId="urn:microsoft.com/office/officeart/2018/2/layout/IconLabelList"/>
    <dgm:cxn modelId="{4471FD08-B1FE-45C6-A31C-FCA64ED63E4F}" type="presParOf" srcId="{86A27306-1A63-42EB-A517-E4C8DB6C06AB}" destId="{D96CC6F9-5C28-4BCE-AB91-26182188E2D9}" srcOrd="8" destOrd="0" presId="urn:microsoft.com/office/officeart/2018/2/layout/IconLabelList"/>
    <dgm:cxn modelId="{679D7D48-3DFA-42EF-9189-A8B5DDA1C6B7}" type="presParOf" srcId="{D96CC6F9-5C28-4BCE-AB91-26182188E2D9}" destId="{82C0B6CB-BA57-4562-B554-0E6BF694155B}" srcOrd="0" destOrd="0" presId="urn:microsoft.com/office/officeart/2018/2/layout/IconLabelList"/>
    <dgm:cxn modelId="{E461E641-38C1-4857-AA70-D4067A006EFC}" type="presParOf" srcId="{D96CC6F9-5C28-4BCE-AB91-26182188E2D9}" destId="{70E616BB-158A-4BE3-A91A-4C446D4E25DA}" srcOrd="1" destOrd="0" presId="urn:microsoft.com/office/officeart/2018/2/layout/IconLabelList"/>
    <dgm:cxn modelId="{2AA18ED6-20DA-4D01-AEE0-7FA9E0695CBE}" type="presParOf" srcId="{D96CC6F9-5C28-4BCE-AB91-26182188E2D9}" destId="{43C1A1BE-CEFB-4F02-86FD-2B402AD68DC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B96AD-4784-423C-8729-69C4D973EAFA}">
      <dsp:nvSpPr>
        <dsp:cNvPr id="0" name=""/>
        <dsp:cNvSpPr/>
      </dsp:nvSpPr>
      <dsp:spPr>
        <a:xfrm>
          <a:off x="1155" y="96380"/>
          <a:ext cx="4055038" cy="2574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7598E-66EC-446F-8C01-0A29F7CC14F0}">
      <dsp:nvSpPr>
        <dsp:cNvPr id="0" name=""/>
        <dsp:cNvSpPr/>
      </dsp:nvSpPr>
      <dsp:spPr>
        <a:xfrm>
          <a:off x="451715" y="524412"/>
          <a:ext cx="4055038" cy="2574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4000" b="0" i="1" kern="1200" baseline="0" dirty="0" smtClean="0">
                  <a:latin typeface="Cambria Math" panose="02040503050406030204" pitchFamily="18" charset="0"/>
                </a:rPr>
                <m:t>𝑐</m:t>
              </m:r>
            </m:oMath>
          </a14:m>
          <a:r>
            <a:rPr lang="en-US" sz="4000" kern="1200" baseline="0"/>
            <a:t>: root</a:t>
          </a:r>
        </a:p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4000" i="1" kern="1200" baseline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𝜔</m:t>
              </m:r>
            </m:oMath>
          </a14:m>
          <a:r>
            <a:rPr lang="en-US" sz="4000" kern="1200" baseline="0"/>
            <a:t>: seed</a:t>
          </a:r>
        </a:p>
      </dsp:txBody>
      <dsp:txXfrm>
        <a:off x="527133" y="599830"/>
        <a:ext cx="3904202" cy="2424113"/>
      </dsp:txXfrm>
    </dsp:sp>
    <dsp:sp modelId="{5E147E06-27CB-4B17-AB2A-A6BB758A32DD}">
      <dsp:nvSpPr>
        <dsp:cNvPr id="0" name=""/>
        <dsp:cNvSpPr/>
      </dsp:nvSpPr>
      <dsp:spPr>
        <a:xfrm>
          <a:off x="4958468" y="82089"/>
          <a:ext cx="4055038" cy="2574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EBF51-AC88-4706-ABE1-A4AB3A55AFE0}">
      <dsp:nvSpPr>
        <dsp:cNvPr id="0" name=""/>
        <dsp:cNvSpPr/>
      </dsp:nvSpPr>
      <dsp:spPr>
        <a:xfrm>
          <a:off x="5409027" y="510121"/>
          <a:ext cx="4055038" cy="2574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4000" b="0" i="1" kern="1200" baseline="0" dirty="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4000" i="1" kern="1200" baseline="0" dirty="0" smtClean="0">
                        <a:latin typeface="Cambria Math" panose="02040503050406030204" pitchFamily="18" charset="0"/>
                      </a:rPr>
                      <m:t>𝑓</m:t>
                    </m:r>
                  </m:e>
                  <m:sub>
                    <m:r>
                      <a:rPr lang="en-US" sz="4000" b="0" i="1" kern="1200" baseline="0" dirty="0" smtClean="0">
                        <a:latin typeface="Cambria Math" panose="02040503050406030204" pitchFamily="18" charset="0"/>
                      </a:rPr>
                      <m:t>𝑐</m:t>
                    </m:r>
                  </m:sub>
                </m:sSub>
                <m:r>
                  <a:rPr lang="en-US" sz="4000" i="1" kern="1200" baseline="0" dirty="0" smtClean="0">
                    <a:latin typeface="Cambria Math" panose="02040503050406030204" pitchFamily="18" charset="0"/>
                  </a:rPr>
                  <m:t>(</m:t>
                </m:r>
                <m:r>
                  <a:rPr lang="en-US" sz="4000" b="0" i="1" kern="1200" baseline="0" dirty="0" smtClean="0">
                    <a:latin typeface="Cambria Math" panose="02040503050406030204" pitchFamily="18" charset="0"/>
                  </a:rPr>
                  <m:t>𝑧</m:t>
                </m:r>
                <m:r>
                  <a:rPr lang="en-US" sz="4000" i="1" kern="1200" baseline="0" dirty="0" smtClean="0">
                    <a:latin typeface="Cambria Math" panose="02040503050406030204" pitchFamily="18" charset="0"/>
                  </a:rPr>
                  <m:t>)=</m:t>
                </m:r>
                <m:sSup>
                  <m:sSupPr>
                    <m:ctrlPr>
                      <a:rPr lang="en-US" sz="4000" i="1" kern="1200" baseline="0" dirty="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4000" b="0" i="1" kern="1200" baseline="0" dirty="0" smtClean="0">
                        <a:latin typeface="Cambria Math" panose="02040503050406030204" pitchFamily="18" charset="0"/>
                      </a:rPr>
                      <m:t>𝑧</m:t>
                    </m:r>
                  </m:e>
                  <m:sup>
                    <m:r>
                      <a:rPr lang="en-US" sz="4000" b="0" i="1" kern="1200" baseline="0" dirty="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4000" i="1" kern="1200" baseline="0" dirty="0" smtClean="0">
                    <a:latin typeface="Cambria Math" panose="02040503050406030204" pitchFamily="18" charset="0"/>
                  </a:rPr>
                  <m:t>+</m:t>
                </m:r>
                <m:r>
                  <a:rPr lang="en-US" sz="4000" i="1" kern="1200" baseline="0" dirty="0" smtClean="0">
                    <a:latin typeface="Cambria Math" panose="02040503050406030204" pitchFamily="18" charset="0"/>
                  </a:rPr>
                  <m:t>𝑐</m:t>
                </m:r>
              </m:oMath>
            </m:oMathPara>
          </a14:m>
          <a:endParaRPr lang="en-US" sz="4000" kern="1200"/>
        </a:p>
      </dsp:txBody>
      <dsp:txXfrm>
        <a:off x="5484445" y="585539"/>
        <a:ext cx="3904202" cy="2424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F108A-BD8E-41D2-978A-44BC25675EBC}">
      <dsp:nvSpPr>
        <dsp:cNvPr id="0" name=""/>
        <dsp:cNvSpPr/>
      </dsp:nvSpPr>
      <dsp:spPr>
        <a:xfrm>
          <a:off x="482871" y="918766"/>
          <a:ext cx="784687" cy="78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F46B3-7ED4-47C9-9E2F-A076766CB81C}">
      <dsp:nvSpPr>
        <dsp:cNvPr id="0" name=""/>
        <dsp:cNvSpPr/>
      </dsp:nvSpPr>
      <dsp:spPr>
        <a:xfrm>
          <a:off x="3340" y="1965133"/>
          <a:ext cx="1743750" cy="69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Video games</a:t>
          </a:r>
        </a:p>
      </dsp:txBody>
      <dsp:txXfrm>
        <a:off x="3340" y="1965133"/>
        <a:ext cx="1743750" cy="697499"/>
      </dsp:txXfrm>
    </dsp:sp>
    <dsp:sp modelId="{CF0F1346-A192-4369-92FA-1AA32194E034}">
      <dsp:nvSpPr>
        <dsp:cNvPr id="0" name=""/>
        <dsp:cNvSpPr/>
      </dsp:nvSpPr>
      <dsp:spPr>
        <a:xfrm>
          <a:off x="2531778" y="918766"/>
          <a:ext cx="784687" cy="78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8F38F-93C1-4C2C-99CA-E325F7D16242}">
      <dsp:nvSpPr>
        <dsp:cNvPr id="0" name=""/>
        <dsp:cNvSpPr/>
      </dsp:nvSpPr>
      <dsp:spPr>
        <a:xfrm>
          <a:off x="2052246" y="1965133"/>
          <a:ext cx="1743750" cy="69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Fashion</a:t>
          </a:r>
        </a:p>
      </dsp:txBody>
      <dsp:txXfrm>
        <a:off x="2052246" y="1965133"/>
        <a:ext cx="1743750" cy="697499"/>
      </dsp:txXfrm>
    </dsp:sp>
    <dsp:sp modelId="{91B89F0E-7FAD-4F16-AEF6-D30B33AC7C6D}">
      <dsp:nvSpPr>
        <dsp:cNvPr id="0" name=""/>
        <dsp:cNvSpPr/>
      </dsp:nvSpPr>
      <dsp:spPr>
        <a:xfrm>
          <a:off x="4580684" y="918766"/>
          <a:ext cx="784687" cy="78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64080-3E65-42E1-9525-A66002E938A2}">
      <dsp:nvSpPr>
        <dsp:cNvPr id="0" name=""/>
        <dsp:cNvSpPr/>
      </dsp:nvSpPr>
      <dsp:spPr>
        <a:xfrm>
          <a:off x="4101153" y="1965133"/>
          <a:ext cx="1743750" cy="69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Cyber security</a:t>
          </a:r>
        </a:p>
      </dsp:txBody>
      <dsp:txXfrm>
        <a:off x="4101153" y="1965133"/>
        <a:ext cx="1743750" cy="697499"/>
      </dsp:txXfrm>
    </dsp:sp>
    <dsp:sp modelId="{06FC6DFA-809F-4F5A-BA59-568737811357}">
      <dsp:nvSpPr>
        <dsp:cNvPr id="0" name=""/>
        <dsp:cNvSpPr/>
      </dsp:nvSpPr>
      <dsp:spPr>
        <a:xfrm>
          <a:off x="6629590" y="918766"/>
          <a:ext cx="784687" cy="784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AC552-0200-481C-AD07-07EBAE951EE3}">
      <dsp:nvSpPr>
        <dsp:cNvPr id="0" name=""/>
        <dsp:cNvSpPr/>
      </dsp:nvSpPr>
      <dsp:spPr>
        <a:xfrm>
          <a:off x="6150059" y="1965133"/>
          <a:ext cx="1743750" cy="69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Space travel </a:t>
          </a:r>
        </a:p>
      </dsp:txBody>
      <dsp:txXfrm>
        <a:off x="6150059" y="1965133"/>
        <a:ext cx="1743750" cy="697499"/>
      </dsp:txXfrm>
    </dsp:sp>
    <dsp:sp modelId="{82C0B6CB-BA57-4562-B554-0E6BF694155B}">
      <dsp:nvSpPr>
        <dsp:cNvPr id="0" name=""/>
        <dsp:cNvSpPr/>
      </dsp:nvSpPr>
      <dsp:spPr>
        <a:xfrm>
          <a:off x="8678496" y="918766"/>
          <a:ext cx="784687" cy="7846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1A1BE-CEFB-4F02-86FD-2B402AD68DCF}">
      <dsp:nvSpPr>
        <dsp:cNvPr id="0" name=""/>
        <dsp:cNvSpPr/>
      </dsp:nvSpPr>
      <dsp:spPr>
        <a:xfrm>
          <a:off x="8198965" y="1965133"/>
          <a:ext cx="1743750" cy="697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Probabilities</a:t>
          </a:r>
        </a:p>
      </dsp:txBody>
      <dsp:txXfrm>
        <a:off x="8198965" y="1965133"/>
        <a:ext cx="1743750" cy="697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400D-6A27-4FB5-8C9D-3FE387941D2B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C2CC-EDAA-4390-8545-7DB53F3F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Say: These spaces are subsets of the complex plane.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Say: </a:t>
            </a:r>
            <a:r>
              <a:rPr lang="en-US"/>
              <a:t>These </a:t>
            </a:r>
            <a:r>
              <a:rPr lang="en-US" b="1"/>
              <a:t>fractal </a:t>
            </a:r>
            <a:r>
              <a:rPr lang="en-US"/>
              <a:t>constructions are known for being very beautiful and arising naturally. They are connected to the Fibonacci sequence and are generated by iterating functions repeatedly.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9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Okay we are going to be talking about Julia Sets, but to do so, we need to remind you what an orbit is</a:t>
            </a:r>
          </a:p>
          <a:p>
            <a:endParaRPr lang="en-US"/>
          </a:p>
          <a:p>
            <a:r>
              <a:rPr lang="en-US"/>
              <a:t>Mention boundedness of behaviors</a:t>
            </a:r>
          </a:p>
          <a:p>
            <a:endParaRPr lang="en-US"/>
          </a:p>
          <a:p>
            <a:r>
              <a:rPr lang="en-US"/>
              <a:t>So now to compare Mandelbrot v Julia Sets-</a:t>
            </a:r>
          </a:p>
          <a:p>
            <a:endParaRPr lang="en-US"/>
          </a:p>
          <a:p>
            <a:r>
              <a:rPr lang="en-US"/>
              <a:t>In the Mandelbrot set, we take each point in the complex plane and iterate by using that point as both the seed and the constant root</a:t>
            </a:r>
          </a:p>
          <a:p>
            <a:r>
              <a:rPr lang="en-US"/>
              <a:t>In the Julia Set, we take one constant root, and iterate every point in complex the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18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this slide we have an example of an orbit, notice that in case our seed != root. So as we iterate, if you look at the value of each iteration it is obvious that these results are blowing up towards infinity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AF3CC-5AED-4F3D-98A8-5586279EC6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18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AF3CC-5AED-4F3D-98A8-5586279EC6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AF3CC-5AED-4F3D-98A8-5586279EC6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04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new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AF3CC-5AED-4F3D-98A8-5586279EC6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0) Complex numbers = universe, Mandelbrot set is at the "center" of our universe.</a:t>
            </a:r>
          </a:p>
          <a:p>
            <a:r>
              <a:rPr lang="en-US">
                <a:cs typeface="Calibri"/>
              </a:rPr>
              <a:t>1) Introduce purple and blue blobs, two Julia sets (out of infinitely many).</a:t>
            </a:r>
          </a:p>
          <a:p>
            <a:r>
              <a:rPr lang="en-US">
                <a:cs typeface="Calibri"/>
              </a:rPr>
              <a:t>2) Notice that 0 is in the purple blob, but not the blue blob. You can ask if a Julia set has enough gravitational force to pull itself into a single blob (purple) or not (blue).</a:t>
            </a:r>
            <a:endParaRPr lang="en-US"/>
          </a:p>
          <a:p>
            <a:r>
              <a:rPr lang="en-US">
                <a:cs typeface="Calibri"/>
              </a:rPr>
              <a:t>3) Notice also that c, the root for the purple blob, belongs to the Mandelbrot set, while d, the root for the blue blob, does not belong to Mandelbrot set.</a:t>
            </a:r>
            <a:endParaRPr lang="en-US"/>
          </a:p>
          <a:p>
            <a:r>
              <a:rPr lang="en-US">
                <a:cs typeface="Calibri"/>
              </a:rPr>
              <a:t>4) This is another way to characterize membership in the Mandelbrot set.</a:t>
            </a:r>
            <a:endParaRPr lang="en-US"/>
          </a:p>
          <a:p>
            <a:r>
              <a:rPr lang="en-US">
                <a:cs typeface="Calibri"/>
              </a:rPr>
              <a:t>5) Yet another way to characterize membership in the Mandelbrot set is if the Julia set is what's called "connected."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AF3CC-5AED-4F3D-98A8-5586279EC6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73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6700668-2373-4E52-935B-7EED633C7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1) Talk about defining z recursively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2) Talk about splitting complex numbers into real and imaginary parts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8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6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Say: A complex number </a:t>
            </a:r>
            <a:r>
              <a:rPr lang="en-US" err="1"/>
              <a:t>a+bi</a:t>
            </a:r>
            <a:r>
              <a:rPr lang="en-US"/>
              <a:t> is...(refer to picture)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2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Talk about seeds: “a seed is the number that is being tested to see if it is in the Julia set”</a:t>
                </a:r>
              </a:p>
              <a:p>
                <a:r>
                  <a:rPr lang="en-US"/>
                  <a:t>The Orbit of this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 at a seed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/>
                  <a:t> is</a:t>
                </a:r>
                <a:r>
                  <a:rPr lang="en-US" baseline="0"/>
                  <a:t> the collection of all outputs you get by iteratively </a:t>
                </a:r>
                <a:r>
                  <a:rPr lang="en-US"/>
                  <a:t>plugging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for z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Talk about seeds: “a seed is the number that is being tested to see if it is in the Julia set”</a:t>
                </a:r>
              </a:p>
              <a:p>
                <a:r>
                  <a:rPr lang="en-US"/>
                  <a:t>The Orbit of this function </a:t>
                </a:r>
                <a:r>
                  <a:rPr lang="en-US" i="0">
                    <a:latin typeface="Cambria Math" panose="02040503050406030204" pitchFamily="18" charset="0"/>
                  </a:rPr>
                  <a:t>𝑓_𝑐 (𝑧)=𝑧^2+𝑐 </a:t>
                </a:r>
                <a:r>
                  <a:rPr lang="en-US"/>
                  <a:t> at a seed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/>
                  <a:t> is</a:t>
                </a:r>
                <a:r>
                  <a:rPr lang="en-US" baseline="0"/>
                  <a:t> the collection of all outputs you get by iteratively </a:t>
                </a:r>
                <a:r>
                  <a:rPr lang="en-US"/>
                  <a:t>plugging in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 </a:t>
                </a:r>
                <a:r>
                  <a:rPr lang="en-US"/>
                  <a:t>for z</a:t>
                </a:r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Replace definition: </a:t>
            </a:r>
            <a:r>
              <a:rPr lang="en-US" err="1"/>
              <a:t>O_c</a:t>
            </a:r>
            <a:r>
              <a:rPr lang="en-US"/>
              <a:t> is in M if </a:t>
            </a:r>
            <a:r>
              <a:rPr lang="en-US" err="1"/>
              <a:t>O_c</a:t>
            </a:r>
            <a:r>
              <a:rPr lang="en-US"/>
              <a:t> is bounded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0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1) Function iterations can become complicated and taxing.</a:t>
            </a:r>
          </a:p>
          <a:p>
            <a:r>
              <a:rPr lang="en-US">
                <a:cs typeface="Calibri"/>
              </a:rPr>
              <a:t>2) The fact that the complex plane can be thought of as a 2-dimensional real vector space.</a:t>
            </a:r>
          </a:p>
          <a:p>
            <a:r>
              <a:rPr lang="en-US">
                <a:cs typeface="Calibri"/>
              </a:rPr>
              <a:t>3) allows us to replace function iterations with matrix multiplication.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Say: What you see on the left is the first two iterations in the orbit of seed c under root c.</a:t>
            </a:r>
          </a:p>
          <a:p>
            <a:r>
              <a:rPr lang="en-US" dirty="0">
                <a:cs typeface="Calibri"/>
              </a:rPr>
              <a:t>[Transition 1]</a:t>
            </a:r>
          </a:p>
          <a:p>
            <a:r>
              <a:rPr lang="en-US" dirty="0">
                <a:cs typeface="Calibri"/>
              </a:rPr>
              <a:t>Say: We can just label these two iterations by the complex numbers a1+b1i and a2+b2i, where a1 and a2 are the real parts and b1 and b2 are imaginary parts.</a:t>
            </a:r>
          </a:p>
          <a:p>
            <a:r>
              <a:rPr lang="en-US" dirty="0">
                <a:cs typeface="Calibri"/>
              </a:rPr>
              <a:t>[Transition 2]</a:t>
            </a:r>
          </a:p>
          <a:p>
            <a:r>
              <a:rPr lang="en-US" dirty="0">
                <a:cs typeface="Calibri"/>
              </a:rPr>
              <a:t>For membership in the Mandelbrot set, we need to see if the orbit is bounded or not.</a:t>
            </a:r>
          </a:p>
          <a:p>
            <a:r>
              <a:rPr lang="en-US" dirty="0">
                <a:cs typeface="Calibri"/>
              </a:rPr>
              <a:t>[Transition 3]</a:t>
            </a:r>
          </a:p>
          <a:p>
            <a:r>
              <a:rPr lang="en-US" dirty="0">
                <a:cs typeface="Calibri"/>
              </a:rPr>
              <a:t>Let's translate the complex numbers in blue on the left into vectors [a b 1], [a1 b1 1], and [a2 b2 1].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02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Mention an infinite number of Julia Sets to 1 Mandelbrot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C2CC-EDAA-4390-8545-7DB53F3F95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2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6.xml"/><Relationship Id="rId5" Type="http://schemas.openxmlformats.org/officeDocument/2006/relationships/image" Target="../media/image59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media" Target="../media/media6.mp4"/><Relationship Id="rId7" Type="http://schemas.openxmlformats.org/officeDocument/2006/relationships/image" Target="../media/image1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6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4.png"/><Relationship Id="rId4" Type="http://schemas.openxmlformats.org/officeDocument/2006/relationships/video" Target="../media/media6.mp4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70.png"/><Relationship Id="rId4" Type="http://schemas.openxmlformats.org/officeDocument/2006/relationships/image" Target="../media/image7.png"/><Relationship Id="rId9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png"/><Relationship Id="rId11" Type="http://schemas.openxmlformats.org/officeDocument/2006/relationships/comments" Target="../comments/comment4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5D7645-2562-AF4F-9441-9A44B8334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200" y="774309"/>
            <a:ext cx="8963454" cy="209822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New methods  for the </a:t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iteration and visualization of the </a:t>
            </a:r>
            <a:r>
              <a:rPr lang="en-US" sz="4000" err="1">
                <a:solidFill>
                  <a:schemeClr val="tx1"/>
                </a:solidFill>
              </a:rPr>
              <a:t>mandelbrot</a:t>
            </a:r>
            <a:r>
              <a:rPr lang="en-US" sz="4000">
                <a:solidFill>
                  <a:schemeClr val="tx1"/>
                </a:solidFill>
              </a:rPr>
              <a:t> and </a:t>
            </a:r>
            <a:r>
              <a:rPr lang="en-US" sz="4000" err="1">
                <a:solidFill>
                  <a:schemeClr val="tx1"/>
                </a:solidFill>
              </a:rPr>
              <a:t>julia</a:t>
            </a:r>
            <a:r>
              <a:rPr lang="en-US" sz="4000">
                <a:solidFill>
                  <a:schemeClr val="tx1"/>
                </a:solidFill>
              </a:rPr>
              <a:t> sets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4BC5B-3178-C749-8512-08D26B8F7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1825" y="3038777"/>
            <a:ext cx="7196700" cy="195080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000">
                <a:solidFill>
                  <a:schemeClr val="accent1"/>
                </a:solidFill>
              </a:rPr>
              <a:t> Dawson Brindle - Aerospace Engineering, Sophomore</a:t>
            </a:r>
          </a:p>
          <a:p>
            <a:pPr>
              <a:spcAft>
                <a:spcPts val="600"/>
              </a:spcAft>
            </a:pPr>
            <a:r>
              <a:rPr lang="en-US" sz="3000">
                <a:solidFill>
                  <a:schemeClr val="accent1"/>
                </a:solidFill>
              </a:rPr>
              <a:t> Eric Babcock - Software Engineering, Sophomore</a:t>
            </a:r>
          </a:p>
          <a:p>
            <a:pPr>
              <a:spcAft>
                <a:spcPts val="600"/>
              </a:spcAft>
            </a:pPr>
            <a:r>
              <a:rPr lang="en-US" sz="1800">
                <a:solidFill>
                  <a:schemeClr val="accent1"/>
                </a:solidFill>
              </a:rPr>
              <a:t>Mentored by: Dr. Mitch Hamidi &amp; Dr. Lara </a:t>
            </a:r>
            <a:r>
              <a:rPr lang="en-US" sz="1800" err="1">
                <a:solidFill>
                  <a:schemeClr val="accent1"/>
                </a:solidFill>
              </a:rPr>
              <a:t>Ismert</a:t>
            </a:r>
            <a:endParaRPr lang="en-US" sz="180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B304F-B820-4C32-A821-36EB716D656D}"/>
              </a:ext>
            </a:extLst>
          </p:cNvPr>
          <p:cNvSpPr txBox="1"/>
          <p:nvPr/>
        </p:nvSpPr>
        <p:spPr>
          <a:xfrm>
            <a:off x="4479683" y="5042168"/>
            <a:ext cx="39751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April 17, 2021</a:t>
            </a:r>
          </a:p>
          <a:p>
            <a:pPr algn="ctr"/>
            <a:r>
              <a:rPr lang="en-US"/>
              <a:t>Arizona Space Grant Consortium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C35D8-1F22-5146-8463-C9E5C37EAC2F}"/>
              </a:ext>
            </a:extLst>
          </p:cNvPr>
          <p:cNvSpPr txBox="1"/>
          <p:nvPr/>
        </p:nvSpPr>
        <p:spPr>
          <a:xfrm>
            <a:off x="1110092" y="772246"/>
            <a:ext cx="2998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</a:rPr>
              <a:t>Embry-Riddle Aeronautical University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EEF716-9B3A-4D41-9AA1-492078FC092B}"/>
              </a:ext>
            </a:extLst>
          </p:cNvPr>
          <p:cNvSpPr txBox="1"/>
          <p:nvPr/>
        </p:nvSpPr>
        <p:spPr>
          <a:xfrm>
            <a:off x="8151962" y="5736534"/>
            <a:ext cx="2998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Embry-Riddle Aeronautical University </a:t>
            </a:r>
          </a:p>
        </p:txBody>
      </p:sp>
      <p:pic>
        <p:nvPicPr>
          <p:cNvPr id="6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96EC0A1-4AE8-4E0A-B9B3-7CC9EFF5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839" y="456014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7" name="Picture 8" descr="Logo&#10;&#10;Description automatically generated">
            <a:extLst>
              <a:ext uri="{FF2B5EF4-FFF2-40B4-BE49-F238E27FC236}">
                <a16:creationId xmlns:a16="http://schemas.microsoft.com/office/drawing/2014/main" id="{92482900-96FE-448B-8455-A15A40157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348" y="1137515"/>
            <a:ext cx="1018847" cy="10962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79212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F90CED2-72DA-49F5-8068-294F7EEF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E1665A6-74DB-4F44-A6EF-F01205E87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15EE3-A1DC-A049-B4A3-1DF30A59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85800"/>
            <a:ext cx="10905066" cy="148590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4400"/>
              <a:t>Applications of Fractal Geometry </a:t>
            </a:r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0FEFA123-23DC-4C5C-9130-60CE53C27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622799"/>
              </p:ext>
            </p:extLst>
          </p:nvPr>
        </p:nvGraphicFramePr>
        <p:xfrm>
          <a:off x="1122972" y="2286000"/>
          <a:ext cx="994605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F7B4CA7-3B2F-46E4-B78D-7300E3117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9786245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2D766A-90A9-0D43-A537-DCF450F80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534770"/>
            <a:ext cx="8361229" cy="828622"/>
          </a:xfrm>
        </p:spPr>
        <p:txBody>
          <a:bodyPr anchor="t">
            <a:normAutofit/>
          </a:bodyPr>
          <a:lstStyle/>
          <a:p>
            <a:r>
              <a:rPr lang="en-US" sz="4400"/>
              <a:t>Challenge &amp;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2A8F5B3-4684-7842-BEFF-78647F48C022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44717" y="2402232"/>
                <a:ext cx="8531639" cy="292099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pPr indent="-384048" algn="l">
                  <a:lnSpc>
                    <a:spcPct val="150000"/>
                  </a:lnSpc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Iterating complex-valued functions is computationally difficult.</a:t>
                </a:r>
              </a:p>
              <a:p>
                <a:pPr lvl="2" indent="-384048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900" i="1" dirty="0"/>
                  <a:t>For example, there is no closed formula for the coefficients of the iterations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i="1" dirty="0"/>
              </a:p>
              <a:p>
                <a:pPr marL="342900" indent="-342900" algn="l">
                  <a:lnSpc>
                    <a:spcPct val="150000"/>
                  </a:lnSpc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can translate studying these iterated functions to studying sequences of matrices by viewing the complex numbers as a 2-dimensional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-vector space.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2A8F5B3-4684-7842-BEFF-78647F48C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44717" y="2402232"/>
                <a:ext cx="8531639" cy="2920998"/>
              </a:xfrm>
              <a:blipFill>
                <a:blip r:embed="rId3"/>
                <a:stretch>
                  <a:fillRect l="-929" b="-1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5DFECBB5-CACA-4954-A4BF-FCF0B3BF2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2859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7">
                <a:extLst>
                  <a:ext uri="{FF2B5EF4-FFF2-40B4-BE49-F238E27FC236}">
                    <a16:creationId xmlns:a16="http://schemas.microsoft.com/office/drawing/2014/main" id="{A9FD62FD-C34C-2A43-9E44-8898682D06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927133"/>
                <a:ext cx="5213905" cy="21455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Franklin Gothic Book" panose="020B0503020102020204" pitchFamily="34" charset="0"/>
                  <a:buNone/>
                </a:pPr>
                <a:endParaRPr lang="en-US"/>
              </a:p>
              <a:p>
                <a:pPr marL="0" indent="0">
                  <a:buFont typeface="Franklin Gothic Book" panose="020B0503020102020204" pitchFamily="34" charset="0"/>
                  <a:buNone/>
                </a:pPr>
                <a:endParaRPr lang="en-US" sz="600"/>
              </a:p>
              <a:p>
                <a:pPr marL="0" indent="0">
                  <a:buFont typeface="Franklin Gothic Book" panose="020B05030201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  <a:p>
                <a:pPr marL="0" indent="0">
                  <a:buFont typeface="Franklin Gothic Book" panose="020B0503020102020204" pitchFamily="34" charset="0"/>
                  <a:buNone/>
                </a:pPr>
                <a:endParaRPr lang="en-US" sz="1000"/>
              </a:p>
              <a:p>
                <a:pPr marL="0" indent="0">
                  <a:buFont typeface="Franklin Gothic Book" panose="020B05030201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/>
              </a:p>
              <a:p>
                <a:pPr marL="0" indent="0">
                  <a:buFont typeface="Franklin Gothic Book" panose="020B0503020102020204" pitchFamily="34" charset="0"/>
                  <a:buNone/>
                </a:pPr>
                <a:endParaRPr lang="en-US" sz="100"/>
              </a:p>
            </p:txBody>
          </p:sp>
        </mc:Choice>
        <mc:Fallback xmlns="">
          <p:sp>
            <p:nvSpPr>
              <p:cNvPr id="22" name="Content Placeholder 7">
                <a:extLst>
                  <a:ext uri="{FF2B5EF4-FFF2-40B4-BE49-F238E27FC236}">
                    <a16:creationId xmlns:a16="http://schemas.microsoft.com/office/drawing/2014/main" id="{A9FD62FD-C34C-2A43-9E44-8898682D0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27133"/>
                <a:ext cx="5213905" cy="2145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34FDAC6-3174-164E-BC2B-05423A4438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95400" y="345985"/>
                <a:ext cx="9601200" cy="72287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/>
                  <a:t>The “Translation”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34FDAC6-3174-164E-BC2B-05423A4438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95400" y="345985"/>
                <a:ext cx="9601200" cy="722870"/>
              </a:xfrm>
              <a:blipFill>
                <a:blip r:embed="rId4"/>
                <a:stretch>
                  <a:fillRect t="-27966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7BB43-5C8E-8146-A280-144CFFE8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056" y="1139744"/>
            <a:ext cx="4443984" cy="823912"/>
          </a:xfrm>
        </p:spPr>
        <p:txBody>
          <a:bodyPr anchor="ctr"/>
          <a:lstStyle/>
          <a:p>
            <a:pPr algn="ctr"/>
            <a:r>
              <a:rPr lang="en-US" sz="2400" i="1" u="sng"/>
              <a:t>(Classical) Function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A37596C-1159-2843-9780-491F0DA4FED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6602" y="1996312"/>
                <a:ext cx="5098892" cy="46639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sz="1200" b="0" i="1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b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/>
              </a:p>
              <a:p>
                <a:pPr marL="0" indent="0" algn="ctr">
                  <a:buNone/>
                </a:pPr>
                <a:endParaRPr lang="en-US" sz="800" b="0"/>
              </a:p>
              <a:p>
                <a:pPr marL="0" indent="0" algn="ctr">
                  <a:buNone/>
                </a:pPr>
                <a:endParaRPr lang="en-US" sz="800" b="0"/>
              </a:p>
              <a:p>
                <a:pPr marL="0" indent="0" algn="ctr">
                  <a:buNone/>
                </a:pPr>
                <a:endParaRPr lang="en-US" sz="1000" b="0"/>
              </a:p>
              <a:p>
                <a:pPr marL="0" indent="0" algn="ctr">
                  <a:buNone/>
                </a:pPr>
                <a:r>
                  <a:rPr lang="en-US" sz="2400" b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/>
              </a:p>
              <a:p>
                <a:pPr marL="0" indent="0" algn="ctr">
                  <a:buNone/>
                </a:pPr>
                <a:endParaRPr lang="en-US" sz="2400" b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/>
              </a:p>
              <a:p>
                <a:pPr marL="0" indent="0" algn="ctr">
                  <a:buNone/>
                </a:pPr>
                <a:endParaRPr lang="en-US" sz="200"/>
              </a:p>
              <a:p>
                <a:pPr marL="0" indent="0" algn="ctr">
                  <a:buNone/>
                </a:pPr>
                <a:r>
                  <a:rPr lang="en-US" sz="2400"/>
                  <a:t>Determine the boundedness of</a:t>
                </a:r>
              </a:p>
              <a:p>
                <a:pPr marL="0" indent="0" algn="ctr">
                  <a:buNone/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A37596C-1159-2843-9780-491F0DA4F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6602" y="1996312"/>
                <a:ext cx="5098892" cy="4663975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888361-2F4C-9548-8C90-96D3EB2FF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960" y="1142293"/>
            <a:ext cx="4443984" cy="823912"/>
          </a:xfrm>
        </p:spPr>
        <p:txBody>
          <a:bodyPr anchor="ctr"/>
          <a:lstStyle/>
          <a:p>
            <a:pPr algn="ctr"/>
            <a:r>
              <a:rPr lang="en-US" sz="2400" i="1" u="sng"/>
              <a:t>(BBHI) </a:t>
            </a:r>
            <a:r>
              <a:rPr lang="en-US" sz="2400" i="1" u="sng" err="1"/>
              <a:t>Matricial</a:t>
            </a:r>
            <a:r>
              <a:rPr lang="en-US" sz="2400" i="1" u="sng"/>
              <a:t>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7907D0A-CD1A-4644-BF6B-6CDB8AAED8C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096000" y="1996312"/>
                <a:ext cx="5213905" cy="101416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7907D0A-CD1A-4644-BF6B-6CDB8AAED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096000" y="1996312"/>
                <a:ext cx="5213905" cy="1014161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FCDDA5-D6C2-EE4B-9EF6-49335B32F29B}"/>
                  </a:ext>
                </a:extLst>
              </p:cNvPr>
              <p:cNvSpPr txBox="1"/>
              <p:nvPr/>
            </p:nvSpPr>
            <p:spPr>
              <a:xfrm>
                <a:off x="6865921" y="2008669"/>
                <a:ext cx="1338828" cy="947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groupCh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FCDDA5-D6C2-EE4B-9EF6-49335B32F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21" y="2008669"/>
                <a:ext cx="1338828" cy="9472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2BB248-65D3-E04C-A89F-6C50AAB0FE82}"/>
                  </a:ext>
                </a:extLst>
              </p:cNvPr>
              <p:cNvSpPr txBox="1"/>
              <p:nvPr/>
            </p:nvSpPr>
            <p:spPr>
              <a:xfrm>
                <a:off x="6865921" y="3012381"/>
                <a:ext cx="1260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=: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2BB248-65D3-E04C-A89F-6C50AAB0F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21" y="3012381"/>
                <a:ext cx="1260602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5ACE50-A9C4-5C45-BC60-8341F2A306FE}"/>
                  </a:ext>
                </a:extLst>
              </p:cNvPr>
              <p:cNvSpPr txBox="1"/>
              <p:nvPr/>
            </p:nvSpPr>
            <p:spPr>
              <a:xfrm>
                <a:off x="6647618" y="3488549"/>
                <a:ext cx="1338828" cy="947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groupCh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5ACE50-A9C4-5C45-BC60-8341F2A3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18" y="3488549"/>
                <a:ext cx="1338828" cy="9472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1CE918-F7E9-7746-A73B-B4D714382789}"/>
                  </a:ext>
                </a:extLst>
              </p:cNvPr>
              <p:cNvSpPr txBox="1"/>
              <p:nvPr/>
            </p:nvSpPr>
            <p:spPr>
              <a:xfrm>
                <a:off x="6647618" y="4492261"/>
                <a:ext cx="1446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=: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1CE918-F7E9-7746-A73B-B4D71438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18" y="4492261"/>
                <a:ext cx="1446614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0FD452-8439-364C-A6EC-725EB45A5FD2}"/>
                  </a:ext>
                </a:extLst>
              </p:cNvPr>
              <p:cNvSpPr txBox="1"/>
              <p:nvPr/>
            </p:nvSpPr>
            <p:spPr>
              <a:xfrm>
                <a:off x="876222" y="2306643"/>
                <a:ext cx="17086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0FD452-8439-364C-A6EC-725EB45A5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22" y="2306643"/>
                <a:ext cx="1708673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21645-0D71-6946-B1E9-FBBAC9F0B496}"/>
                  </a:ext>
                </a:extLst>
              </p:cNvPr>
              <p:cNvSpPr txBox="1"/>
              <p:nvPr/>
            </p:nvSpPr>
            <p:spPr>
              <a:xfrm>
                <a:off x="336679" y="3657197"/>
                <a:ext cx="17229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21645-0D71-6946-B1E9-FBBAC9F0B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79" y="3657197"/>
                <a:ext cx="172290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7F6E7D98-1AA8-C447-B24C-B29C73A9A8A3}"/>
              </a:ext>
            </a:extLst>
          </p:cNvPr>
          <p:cNvSpPr/>
          <p:nvPr/>
        </p:nvSpPr>
        <p:spPr>
          <a:xfrm>
            <a:off x="5612814" y="2271270"/>
            <a:ext cx="565866" cy="5324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D8FB556-2CE3-0A41-8C14-7D07987FB3D9}"/>
              </a:ext>
            </a:extLst>
          </p:cNvPr>
          <p:cNvSpPr/>
          <p:nvPr/>
        </p:nvSpPr>
        <p:spPr>
          <a:xfrm>
            <a:off x="5612814" y="3621824"/>
            <a:ext cx="565866" cy="5324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B76EFD71-6905-8049-9EA3-402FDB72F4D1}"/>
              </a:ext>
            </a:extLst>
          </p:cNvPr>
          <p:cNvSpPr/>
          <p:nvPr/>
        </p:nvSpPr>
        <p:spPr>
          <a:xfrm>
            <a:off x="5612814" y="5516527"/>
            <a:ext cx="565866" cy="5324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BE41A09-F57B-D541-ACC5-1FE65FD5E2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7">
                <a:extLst>
                  <a:ext uri="{FF2B5EF4-FFF2-40B4-BE49-F238E27FC236}">
                    <a16:creationId xmlns:a16="http://schemas.microsoft.com/office/drawing/2014/main" id="{4C46E6CB-439E-E045-9E2D-9D7A2F4251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9" y="5072696"/>
                <a:ext cx="5213905" cy="15943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Franklin Gothic Book" panose="020B0503020102020204" pitchFamily="34" charset="0"/>
                  <a:buNone/>
                </a:pPr>
                <a:endParaRPr lang="en-US" sz="100"/>
              </a:p>
              <a:p>
                <a:pPr marL="0" indent="0" algn="ctr">
                  <a:buFont typeface="Franklin Gothic Book" panose="020B0503020102020204" pitchFamily="34" charset="0"/>
                  <a:buNone/>
                </a:pPr>
                <a:r>
                  <a:rPr lang="en-US" sz="2400"/>
                  <a:t>Determine the “boundedness” of</a:t>
                </a:r>
              </a:p>
              <a:p>
                <a:pPr marL="0" indent="0" algn="ctr">
                  <a:buFont typeface="Franklin Gothic Book" panose="020B0503020102020204" pitchFamily="34" charset="0"/>
                  <a:buNone/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6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600"/>
              </a:p>
            </p:txBody>
          </p:sp>
        </mc:Choice>
        <mc:Fallback xmlns="">
          <p:sp>
            <p:nvSpPr>
              <p:cNvPr id="23" name="Content Placeholder 7">
                <a:extLst>
                  <a:ext uri="{FF2B5EF4-FFF2-40B4-BE49-F238E27FC236}">
                    <a16:creationId xmlns:a16="http://schemas.microsoft.com/office/drawing/2014/main" id="{4C46E6CB-439E-E045-9E2D-9D7A2F425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072696"/>
                <a:ext cx="5213905" cy="15943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47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build="p"/>
      <p:bldP spid="8" grpId="0" build="p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7EE30-96C3-0C45-A90E-CFE1CA585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630" y="1862975"/>
            <a:ext cx="8361229" cy="941183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u="sng">
                <a:solidFill>
                  <a:schemeClr val="bg2"/>
                </a:solidFill>
              </a:rPr>
              <a:t>Theorem (BBHI, 2021)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6FFCD7D-F6D3-8348-9642-BEF954CB2E1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53753" y="2626835"/>
                <a:ext cx="8872983" cy="108623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2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𝑏𝑖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>
                    <a:solidFill>
                      <a:schemeClr val="bg2"/>
                    </a:solidFill>
                  </a:rPr>
                  <a:t>belongs to the Mandelbrot set if and only if</a:t>
                </a:r>
              </a:p>
              <a:p>
                <a:pPr>
                  <a:lnSpc>
                    <a:spcPct val="102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),…</m:t>
                        </m:r>
                      </m:e>
                    </m:d>
                  </m:oMath>
                </a14:m>
                <a:r>
                  <a:rPr lang="en-US" sz="3200">
                    <a:solidFill>
                      <a:schemeClr val="bg2"/>
                    </a:solidFill>
                  </a:rPr>
                  <a:t> </a:t>
                </a:r>
              </a:p>
              <a:p>
                <a:pPr>
                  <a:lnSpc>
                    <a:spcPct val="102000"/>
                  </a:lnSpc>
                  <a:spcAft>
                    <a:spcPts val="600"/>
                  </a:spcAft>
                </a:pPr>
                <a:r>
                  <a:rPr lang="en-US" sz="3200">
                    <a:solidFill>
                      <a:schemeClr val="bg2"/>
                    </a:solidFill>
                  </a:rPr>
                  <a:t>is uniformly bounded in operator norm. 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6FFCD7D-F6D3-8348-9642-BEF954CB2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53753" y="2626835"/>
                <a:ext cx="8872983" cy="1086237"/>
              </a:xfrm>
              <a:blipFill>
                <a:blip r:embed="rId3"/>
                <a:stretch>
                  <a:fillRect t="-7865" b="-7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266A97B-341F-4A79-833D-639C9B4FC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7602645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8ED3544-7BF1-4D41-BF77-4E336966F20F}"/>
              </a:ext>
            </a:extLst>
          </p:cNvPr>
          <p:cNvSpPr txBox="1"/>
          <p:nvPr/>
        </p:nvSpPr>
        <p:spPr>
          <a:xfrm>
            <a:off x="4531057" y="2370162"/>
            <a:ext cx="312988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600">
              <a:latin typeface="Calibri Light"/>
              <a:cs typeface="Calibri Light"/>
            </a:endParaRPr>
          </a:p>
        </p:txBody>
      </p:sp>
      <p:pic>
        <p:nvPicPr>
          <p:cNvPr id="2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80774C1-52F1-4FB0-9FE1-2A5009945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A1F30F8E-5E6C-4FF9-8E3A-01404B2DED7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>
                <a:solidFill>
                  <a:srgbClr val="EFEDE3"/>
                </a:solidFill>
              </a:rPr>
              <a:t>THEOREM BBHI </a:t>
            </a:r>
            <a:r>
              <a:rPr lang="en-US"/>
              <a:t>​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7EAA97-5393-4EA1-82AA-A025528E2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3674" y="1558003"/>
            <a:ext cx="8361229" cy="2098226"/>
          </a:xfrm>
        </p:spPr>
        <p:txBody>
          <a:bodyPr>
            <a:normAutofit/>
          </a:bodyPr>
          <a:lstStyle/>
          <a:p>
            <a:r>
              <a:rPr lang="en-US" sz="6100" err="1">
                <a:solidFill>
                  <a:schemeClr val="tx1"/>
                </a:solidFill>
              </a:rPr>
              <a:t>jULIA</a:t>
            </a:r>
            <a:r>
              <a:rPr lang="en-US" sz="6100">
                <a:solidFill>
                  <a:schemeClr val="tx1"/>
                </a:solidFill>
              </a:rPr>
              <a:t> SETs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03EF9-EAD9-E040-B3A8-558A1DE50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57" y="1390795"/>
            <a:ext cx="4076410" cy="4076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1865C9-2414-9542-B8FA-DEB291B2C971}"/>
                  </a:ext>
                </a:extLst>
              </p:cNvPr>
              <p:cNvSpPr/>
              <p:nvPr/>
            </p:nvSpPr>
            <p:spPr>
              <a:xfrm>
                <a:off x="5730414" y="4547199"/>
                <a:ext cx="5247747" cy="752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Figure 2: Image of Julia Set for  </a:t>
                </a: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= −0.54 + .54</m:t>
                    </m:r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created in C++ by researcher Eric Babcock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1865C9-2414-9542-B8FA-DEB291B2C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414" y="4547199"/>
                <a:ext cx="5247747" cy="752798"/>
              </a:xfrm>
              <a:prstGeom prst="rect">
                <a:avLst/>
              </a:prstGeom>
              <a:blipFill>
                <a:blip r:embed="rId5"/>
                <a:stretch>
                  <a:fillRect t="-16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16055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7FD6-0438-493F-B501-E83AE7414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309476"/>
                <a:ext cx="9810132" cy="512232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The </a:t>
                </a:r>
                <a:r>
                  <a:rPr lang="en-US" sz="2400" b="1" i="1" u="sng" dirty="0">
                    <a:solidFill>
                      <a:schemeClr val="tx1"/>
                    </a:solidFill>
                  </a:rPr>
                  <a:t>orbit</a:t>
                </a:r>
                <a:r>
                  <a:rPr lang="en-US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constructed by p</a:t>
                </a:r>
                <a:r>
                  <a:rPr lang="en-US" sz="2400" dirty="0"/>
                  <a:t>lugging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over and over: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))→…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And remember, there are two possible behaviors: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/>
                  <a:t>The orbit’s points tend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/>
                  <a:t>The orbit’s points stay bounded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Mandelbrot Set v. Julia Sets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/>
                  <a:t>Mandelbrot membership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/>
                  <a:t>Julia membership….any seed for any root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7FD6-0438-493F-B501-E83AE7414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309476"/>
                <a:ext cx="9810132" cy="5122321"/>
              </a:xfrm>
              <a:blipFill>
                <a:blip r:embed="rId3"/>
                <a:stretch>
                  <a:fillRect l="-808" b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29B8291-C464-404E-B93C-7B23C6937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BDC158-2DE6-E147-9F7B-947AABA9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8" y="315913"/>
            <a:ext cx="9326562" cy="11604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What’s an</a:t>
            </a:r>
            <a:r>
              <a:rPr lang="en-US" b="1" i="1">
                <a:solidFill>
                  <a:schemeClr val="tx1"/>
                </a:solidFill>
              </a:rPr>
              <a:t> orbit </a:t>
            </a:r>
            <a:r>
              <a:rPr lang="en-US">
                <a:solidFill>
                  <a:schemeClr val="tx1"/>
                </a:solidFill>
              </a:rPr>
              <a:t>again?</a:t>
            </a:r>
          </a:p>
        </p:txBody>
      </p:sp>
    </p:spTree>
    <p:extLst>
      <p:ext uri="{BB962C8B-B14F-4D97-AF65-F5344CB8AC3E}">
        <p14:creationId xmlns:p14="http://schemas.microsoft.com/office/powerpoint/2010/main" val="6039794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A07ABC-2D5C-4BCF-B299-53D32A48D928}"/>
                  </a:ext>
                </a:extLst>
              </p:cNvPr>
              <p:cNvSpPr txBox="1"/>
              <p:nvPr/>
            </p:nvSpPr>
            <p:spPr>
              <a:xfrm>
                <a:off x="493873" y="2696311"/>
                <a:ext cx="5841875" cy="3498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15−7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15−7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=176−209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b="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400" dirty="0"/>
                  <a:t>The orbit of the </a:t>
                </a:r>
                <a:r>
                  <a:rPr lang="en-US" sz="2400" i="1" dirty="0"/>
                  <a:t>seed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is unbounded.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A07ABC-2D5C-4BCF-B299-53D32A48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73" y="2696311"/>
                <a:ext cx="5841875" cy="3498009"/>
              </a:xfrm>
              <a:prstGeom prst="rect">
                <a:avLst/>
              </a:prstGeom>
              <a:blipFill>
                <a:blip r:embed="rId5"/>
                <a:stretch>
                  <a:fillRect l="-434" r="-1735" b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7D665B9-A3A8-4682-A597-F7F8DDBC3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AA8A98-EC9B-444A-ADBE-12AFE2AF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81" y="421475"/>
            <a:ext cx="3893655" cy="394350"/>
          </a:xfrm>
        </p:spPr>
        <p:txBody>
          <a:bodyPr>
            <a:normAutofit fontScale="90000"/>
          </a:bodyPr>
          <a:lstStyle/>
          <a:p>
            <a:r>
              <a:rPr lang="en-US"/>
              <a:t>Orbit Example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3E0BB-DBB0-FD43-9F90-C26315E102ED}"/>
                  </a:ext>
                </a:extLst>
              </p:cNvPr>
              <p:cNvSpPr txBox="1"/>
              <p:nvPr/>
            </p:nvSpPr>
            <p:spPr>
              <a:xfrm>
                <a:off x="905181" y="1067517"/>
                <a:ext cx="5019260" cy="139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/>
                  <a:t>Root: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Seed: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3E0BB-DBB0-FD43-9F90-C26315E10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81" y="1067517"/>
                <a:ext cx="5019260" cy="1392625"/>
              </a:xfrm>
              <a:prstGeom prst="rect">
                <a:avLst/>
              </a:prstGeom>
              <a:blipFill>
                <a:blip r:embed="rId7"/>
                <a:stretch>
                  <a:fillRect l="-252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jita_ex3">
            <a:hlinkClick r:id="" action="ppaction://media"/>
            <a:extLst>
              <a:ext uri="{FF2B5EF4-FFF2-40B4-BE49-F238E27FC236}">
                <a16:creationId xmlns:a16="http://schemas.microsoft.com/office/drawing/2014/main" id="{27C51991-AA25-F44E-8A71-959C6328E4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10836" t="5287" r="9979" b="8048"/>
          <a:stretch/>
        </p:blipFill>
        <p:spPr>
          <a:xfrm>
            <a:off x="6573983" y="365760"/>
            <a:ext cx="5214369" cy="52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390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A07ABC-2D5C-4BCF-B299-53D32A48D928}"/>
                  </a:ext>
                </a:extLst>
              </p:cNvPr>
              <p:cNvSpPr txBox="1"/>
              <p:nvPr/>
            </p:nvSpPr>
            <p:spPr>
              <a:xfrm>
                <a:off x="493873" y="2696311"/>
                <a:ext cx="584187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400" dirty="0"/>
                  <a:t>The orbit of the </a:t>
                </a:r>
                <a:r>
                  <a:rPr lang="en-US" sz="2400" i="1" dirty="0"/>
                  <a:t>seed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is bounded.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A07ABC-2D5C-4BCF-B299-53D32A48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73" y="2696311"/>
                <a:ext cx="5841875" cy="3046988"/>
              </a:xfrm>
              <a:prstGeom prst="rect">
                <a:avLst/>
              </a:prstGeom>
              <a:blipFill>
                <a:blip r:embed="rId5"/>
                <a:stretch>
                  <a:fillRect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7D665B9-A3A8-4682-A597-F7F8DDBC3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AA8A98-EC9B-444A-ADBE-12AFE2AF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81" y="421475"/>
            <a:ext cx="3893655" cy="394350"/>
          </a:xfrm>
        </p:spPr>
        <p:txBody>
          <a:bodyPr>
            <a:normAutofit fontScale="90000"/>
          </a:bodyPr>
          <a:lstStyle/>
          <a:p>
            <a:r>
              <a:rPr lang="en-US"/>
              <a:t>Orbit Example 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3E0BB-DBB0-FD43-9F90-C26315E102ED}"/>
                  </a:ext>
                </a:extLst>
              </p:cNvPr>
              <p:cNvSpPr txBox="1"/>
              <p:nvPr/>
            </p:nvSpPr>
            <p:spPr>
              <a:xfrm>
                <a:off x="642550" y="1067517"/>
                <a:ext cx="5693197" cy="139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/>
                  <a:t>Root: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Seed: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3E0BB-DBB0-FD43-9F90-C26315E10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50" y="1067517"/>
                <a:ext cx="5693197" cy="1392625"/>
              </a:xfrm>
              <a:prstGeom prst="rect">
                <a:avLst/>
              </a:prstGeom>
              <a:blipFill>
                <a:blip r:embed="rId7"/>
                <a:stretch>
                  <a:fillRect l="-2450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jita_ex4">
            <a:hlinkClick r:id="" action="ppaction://media"/>
            <a:extLst>
              <a:ext uri="{FF2B5EF4-FFF2-40B4-BE49-F238E27FC236}">
                <a16:creationId xmlns:a16="http://schemas.microsoft.com/office/drawing/2014/main" id="{D94E0390-D674-1844-BA5B-D8E36609A6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10879" t="5287" r="8716" b="8048"/>
          <a:stretch/>
        </p:blipFill>
        <p:spPr>
          <a:xfrm>
            <a:off x="6529896" y="370027"/>
            <a:ext cx="5245274" cy="51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513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2A14-8F6B-4420-9876-969909D3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4459"/>
            <a:ext cx="9601200" cy="103891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Membership in a Julia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616EE72-F93B-4689-BD46-FE282BE305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193369"/>
                <a:ext cx="9601200" cy="3581400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a fixed </a:t>
                </a:r>
                <a:r>
                  <a:rPr lang="en-US" sz="2400" i="1" dirty="0"/>
                  <a:t>root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i="1" dirty="0"/>
                  <a:t>seed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 belongs to the Julia Set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,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, if and only if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00" dirty="0"/>
              </a:p>
              <a:p>
                <a:pPr marL="0" indent="0">
                  <a:buNone/>
                </a:pPr>
                <a:r>
                  <a:rPr lang="en-US" sz="2400" dirty="0"/>
                  <a:t>is bounded.</a:t>
                </a:r>
              </a:p>
              <a:p>
                <a:pPr marL="0" indent="0">
                  <a:buNone/>
                </a:pPr>
                <a:endParaRPr lang="en-US" sz="2400" dirty="0">
                  <a:latin typeface="Franklin Gothic Medium" panose="020B06030201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616EE72-F93B-4689-BD46-FE282BE305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193369"/>
                <a:ext cx="9601200" cy="3581400"/>
              </a:xfrm>
              <a:blipFill>
                <a:blip r:embed="rId3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E5A38C2-4BB9-4712-90C1-D2131913E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62D0B4-C9E0-284E-9903-07F14F401276}"/>
                  </a:ext>
                </a:extLst>
              </p:cNvPr>
              <p:cNvSpPr/>
              <p:nvPr/>
            </p:nvSpPr>
            <p:spPr>
              <a:xfrm>
                <a:off x="1371600" y="4089878"/>
                <a:ext cx="96012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Ex. 3: The seed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u="sng" dirty="0"/>
                  <a:t>NOT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because its orbit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−4+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15−7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176−209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sz="2400" dirty="0"/>
                  <a:t>(under root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 tends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Ex. 4: The seed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u="sng" dirty="0"/>
                  <a:t>is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 because its orbit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1,0,−1,0,−1,0,…</m:t>
                    </m:r>
                  </m:oMath>
                </a14:m>
                <a:r>
                  <a:rPr lang="en-US" sz="2400" dirty="0"/>
                  <a:t> (under root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) stays close to the origin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62D0B4-C9E0-284E-9903-07F14F401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089878"/>
                <a:ext cx="9601200" cy="1938992"/>
              </a:xfrm>
              <a:prstGeom prst="rect">
                <a:avLst/>
              </a:prstGeom>
              <a:blipFill>
                <a:blip r:embed="rId5"/>
                <a:stretch>
                  <a:fillRect l="-825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82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5DCF591-D433-4B69-A70C-D2846A350612}"/>
              </a:ext>
            </a:extLst>
          </p:cNvPr>
          <p:cNvSpPr txBox="1">
            <a:spLocks/>
          </p:cNvSpPr>
          <p:nvPr/>
        </p:nvSpPr>
        <p:spPr>
          <a:xfrm>
            <a:off x="1027539" y="615875"/>
            <a:ext cx="4018839" cy="5464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lnSpc>
                <a:spcPct val="89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>
                <a:solidFill>
                  <a:srgbClr val="191B0E"/>
                </a:solidFill>
              </a:rPr>
              <a:t>More Julia Sets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CE572-7FE3-4D96-A667-F4864210F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12" y="1079321"/>
            <a:ext cx="3337654" cy="3337654"/>
          </a:xfrm>
          <a:prstGeom prst="rect">
            <a:avLst/>
          </a:prstGeom>
        </p:spPr>
      </p:pic>
      <p:pic>
        <p:nvPicPr>
          <p:cNvPr id="2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D81937F-E4B4-44C7-8585-0C19238F9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524687-1F0B-4CB0-8CC5-4716A7DD9EA4}"/>
              </a:ext>
            </a:extLst>
          </p:cNvPr>
          <p:cNvSpPr/>
          <p:nvPr/>
        </p:nvSpPr>
        <p:spPr>
          <a:xfrm>
            <a:off x="7300365" y="3881458"/>
            <a:ext cx="5247747" cy="28283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 = −0.54 + .54i​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B07FF4-5B96-1545-A941-41B26F367F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7539" y="1162373"/>
            <a:ext cx="3266268" cy="30318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B2E831-F3F3-6345-9C47-0121459E5F36}"/>
              </a:ext>
            </a:extLst>
          </p:cNvPr>
          <p:cNvSpPr/>
          <p:nvPr/>
        </p:nvSpPr>
        <p:spPr>
          <a:xfrm>
            <a:off x="-206404" y="3777669"/>
            <a:ext cx="5247747" cy="28283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 = −.4 -.59i​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2290D4-235C-FC42-970F-88F178ABA0D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391437" y="2504814"/>
            <a:ext cx="3767697" cy="37720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3AB6D9-0B52-084A-B3FA-ACD27BA18151}"/>
              </a:ext>
            </a:extLst>
          </p:cNvPr>
          <p:cNvSpPr/>
          <p:nvPr/>
        </p:nvSpPr>
        <p:spPr>
          <a:xfrm>
            <a:off x="3651411" y="5899028"/>
            <a:ext cx="5247747" cy="28283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 = </a:t>
            </a:r>
            <a:r>
              <a:rPr lang="en-US" sz="1300">
                <a:solidFill>
                  <a:srgbClr val="FFFFFF"/>
                </a:solidFill>
              </a:rPr>
              <a:t>0.355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+0.355i​</a:t>
            </a:r>
          </a:p>
        </p:txBody>
      </p:sp>
    </p:spTree>
    <p:extLst>
      <p:ext uri="{BB962C8B-B14F-4D97-AF65-F5344CB8AC3E}">
        <p14:creationId xmlns:p14="http://schemas.microsoft.com/office/powerpoint/2010/main" val="427431696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F144-489D-4F05-886C-0D15387C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36F21-4AA5-4028-A3D6-BABDD99D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6882"/>
            <a:ext cx="9601200" cy="24309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>
              <a:lnSpc>
                <a:spcPct val="150000"/>
              </a:lnSpc>
            </a:pPr>
            <a:r>
              <a:rPr lang="en-US" sz="2400" dirty="0"/>
              <a:t>Focuses on two mathematical spaces:</a:t>
            </a:r>
          </a:p>
          <a:p>
            <a:pPr lvl="1" indent="-383540">
              <a:lnSpc>
                <a:spcPct val="150000"/>
              </a:lnSpc>
            </a:pPr>
            <a:r>
              <a:rPr lang="en-US" sz="2400" dirty="0"/>
              <a:t>The</a:t>
            </a:r>
            <a:r>
              <a:rPr lang="en-US" sz="2400" dirty="0">
                <a:ea typeface="+mn-lt"/>
                <a:cs typeface="+mn-lt"/>
              </a:rPr>
              <a:t> Mandelbrot Set</a:t>
            </a:r>
            <a:endParaRPr lang="en-US" sz="2400" dirty="0"/>
          </a:p>
          <a:p>
            <a:pPr lvl="1" indent="-383540">
              <a:lnSpc>
                <a:spcPct val="150000"/>
              </a:lnSpc>
            </a:pPr>
            <a:r>
              <a:rPr lang="en-US" sz="2400" dirty="0">
                <a:ea typeface="+mn-lt"/>
                <a:cs typeface="+mn-lt"/>
              </a:rPr>
              <a:t>Julia Sets</a:t>
            </a:r>
            <a:endParaRPr lang="en-US" sz="2400" b="1" dirty="0"/>
          </a:p>
          <a:p>
            <a:pPr marL="383540" indent="-383540">
              <a:lnSpc>
                <a:spcPct val="150000"/>
              </a:lnSpc>
            </a:pPr>
            <a:r>
              <a:rPr lang="en-US" sz="2400" dirty="0"/>
              <a:t>Explore new constructions and visualizations using </a:t>
            </a:r>
            <a:r>
              <a:rPr lang="en-US" sz="2400" dirty="0">
                <a:ea typeface="+mn-lt"/>
                <a:cs typeface="+mn-lt"/>
              </a:rPr>
              <a:t>linear algebra</a:t>
            </a:r>
          </a:p>
          <a:p>
            <a:pPr lvl="1" indent="-383540">
              <a:lnSpc>
                <a:spcPct val="150000"/>
              </a:lnSpc>
            </a:pPr>
            <a:r>
              <a:rPr lang="en-US" sz="2400" i="0" dirty="0">
                <a:ea typeface="+mn-lt"/>
                <a:cs typeface="+mn-lt"/>
              </a:rPr>
              <a:t>Application to computational efficiency</a:t>
            </a:r>
          </a:p>
          <a:p>
            <a:pPr lvl="1" indent="-383540">
              <a:lnSpc>
                <a:spcPct val="150000"/>
              </a:lnSpc>
            </a:pPr>
            <a:r>
              <a:rPr lang="en-US" sz="2400" i="0" dirty="0">
                <a:ea typeface="+mn-lt"/>
                <a:cs typeface="+mn-lt"/>
              </a:rPr>
              <a:t>Discovery of new properties of these famous spaces</a:t>
            </a:r>
            <a:endParaRPr lang="en-US" sz="2400" dirty="0">
              <a:ea typeface="+mn-lt"/>
              <a:cs typeface="+mn-lt"/>
            </a:endParaRPr>
          </a:p>
          <a:p>
            <a:pPr marL="530860" lvl="1" indent="0">
              <a:lnSpc>
                <a:spcPct val="150000"/>
              </a:lnSpc>
              <a:buNone/>
            </a:pPr>
            <a:endParaRPr lang="en-US" sz="2400" i="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475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5DCF591-D433-4B69-A70C-D2846A350612}"/>
              </a:ext>
            </a:extLst>
          </p:cNvPr>
          <p:cNvSpPr txBox="1">
            <a:spLocks/>
          </p:cNvSpPr>
          <p:nvPr/>
        </p:nvSpPr>
        <p:spPr>
          <a:xfrm>
            <a:off x="1089532" y="631373"/>
            <a:ext cx="4433607" cy="203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lnSpc>
                <a:spcPct val="89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>
                <a:solidFill>
                  <a:srgbClr val="191B0E"/>
                </a:solidFill>
              </a:rPr>
              <a:t>Julia Sets and the Mandelbrot Set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CE572-7FE3-4D96-A667-F4864210F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83" y="741296"/>
            <a:ext cx="5384074" cy="5384074"/>
          </a:xfrm>
          <a:prstGeom prst="rect">
            <a:avLst/>
          </a:prstGeom>
        </p:spPr>
      </p:pic>
      <p:pic>
        <p:nvPicPr>
          <p:cNvPr id="2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D81937F-E4B4-44C7-8585-0C19238F9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524687-1F0B-4CB0-8CC5-4716A7DD9EA4}"/>
              </a:ext>
            </a:extLst>
          </p:cNvPr>
          <p:cNvSpPr/>
          <p:nvPr/>
        </p:nvSpPr>
        <p:spPr>
          <a:xfrm>
            <a:off x="6304010" y="5842534"/>
            <a:ext cx="5247747" cy="28283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 = −0.54 + .54i​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0AA115-ECBA-5944-9B86-C018172A1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32" y="2667001"/>
            <a:ext cx="4597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2980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5DCF591-D433-4B69-A70C-D2846A350612}"/>
              </a:ext>
            </a:extLst>
          </p:cNvPr>
          <p:cNvSpPr txBox="1">
            <a:spLocks/>
          </p:cNvSpPr>
          <p:nvPr/>
        </p:nvSpPr>
        <p:spPr>
          <a:xfrm>
            <a:off x="89181" y="656103"/>
            <a:ext cx="5210038" cy="5262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fontAlgn="auto">
              <a:lnSpc>
                <a:spcPct val="15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0" i="0" u="none" strike="noStrike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Julia Sets via Affine Transformations</a:t>
            </a:r>
            <a:br>
              <a:rPr kumimoji="0" lang="en-US" sz="4000" b="0" i="0" u="none" strike="noStrike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</a:br>
            <a:r>
              <a:rPr kumimoji="0" lang="en-US" sz="4000" b="0" i="0" u="none" strike="noStrike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part 1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616EE72-F93B-4689-BD46-FE282BE305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7566" y="381762"/>
                <a:ext cx="6144434" cy="6094852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>
                  <a:lnSpc>
                    <a:spcPct val="150000"/>
                  </a:lnSpc>
                  <a:buFont typeface="Franklin Gothic Book" panose="020B0503020102020204" pitchFamily="34" charset="0"/>
                  <a:buNone/>
                </a:pPr>
                <a:r>
                  <a:rPr lang="en-US" sz="2400" dirty="0"/>
                  <a:t>New Notation:</a:t>
                </a:r>
                <a:endParaRPr lang="en-US" sz="2400" b="0" dirty="0"/>
              </a:p>
              <a:p>
                <a:pPr marL="0" algn="ctr">
                  <a:lnSpc>
                    <a:spcPct val="150000"/>
                  </a:lnSpc>
                  <a:buFont typeface="Franklin Gothic Book" panose="020B05030201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0">
                  <a:lnSpc>
                    <a:spcPct val="150000"/>
                  </a:lnSpc>
                  <a:buFont typeface="Franklin Gothic Book" panose="020B0503020102020204" pitchFamily="34" charset="0"/>
                  <a:buNone/>
                </a:pPr>
                <a:r>
                  <a:rPr lang="en-US" sz="2400" dirty="0"/>
                  <a:t>where z and c are complex numbers:</a:t>
                </a:r>
              </a:p>
              <a:p>
                <a:pPr marL="0" algn="ctr">
                  <a:lnSpc>
                    <a:spcPct val="150000"/>
                  </a:lnSpc>
                  <a:buFont typeface="Franklin Gothic Book" panose="020B05030201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𝑖𝑦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𝑖𝑏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>
                  <a:lnSpc>
                    <a:spcPct val="150000"/>
                  </a:lnSpc>
                  <a:buFont typeface="Franklin Gothic Book" panose="020B0503020102020204" pitchFamily="34" charset="0"/>
                  <a:buNone/>
                </a:pPr>
                <a:r>
                  <a:rPr lang="en-US" sz="2400" dirty="0"/>
                  <a:t>We have</a:t>
                </a:r>
              </a:p>
              <a:p>
                <a:pPr marL="0" algn="ctr">
                  <a:lnSpc>
                    <a:spcPct val="150000"/>
                  </a:lnSpc>
                  <a:buFont typeface="Franklin Gothic Book" panose="020B05030201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𝑖𝑦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</a:p>
              <a:p>
                <a:pPr marL="0">
                  <a:lnSpc>
                    <a:spcPct val="150000"/>
                  </a:lnSpc>
                  <a:buFont typeface="Franklin Gothic Book" panose="020B0503020102020204" pitchFamily="34" charset="0"/>
                  <a:buNone/>
                </a:pPr>
                <a:r>
                  <a:rPr lang="en-US" sz="2400" dirty="0"/>
                  <a:t>and in fact</a:t>
                </a:r>
              </a:p>
              <a:p>
                <a:pPr marL="0">
                  <a:lnSpc>
                    <a:spcPct val="150000"/>
                  </a:lnSpc>
                  <a:buFont typeface="Franklin Gothic Book" panose="020B05030201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  <a:p>
                <a:pPr marL="0">
                  <a:lnSpc>
                    <a:spcPct val="150000"/>
                  </a:lnSpc>
                  <a:buFont typeface="Franklin Gothic Book" panose="020B05030201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616EE72-F93B-4689-BD46-FE282BE305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7566" y="381762"/>
                <a:ext cx="6144434" cy="6094852"/>
              </a:xfrm>
              <a:blipFill>
                <a:blip r:embed="rId3"/>
                <a:stretch>
                  <a:fillRect l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851B42D-14CE-454E-9079-2F3C87ED3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75575630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2A14-8F6B-4420-9876-969909D3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09" y="1893276"/>
            <a:ext cx="4441469" cy="2157884"/>
          </a:xfrm>
        </p:spPr>
        <p:txBody>
          <a:bodyPr anchor="b">
            <a:normAutofit fontScale="90000"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sz="4000" dirty="0">
                <a:solidFill>
                  <a:schemeClr val="tx1"/>
                </a:solidFill>
              </a:rPr>
              <a:t>Julia Sets via Affine Transformations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616EE72-F93B-4689-BD46-FE282BE305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2160" y="1048512"/>
                <a:ext cx="6486144" cy="542544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𝑖𝑏</m:t>
                      </m:r>
                    </m:oMath>
                  </m:oMathPara>
                </a14:m>
                <a:endParaRPr lang="en-US" sz="1800" b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denote the linear transformation pertaining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which satisfies: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are the column vectors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From these conditions, we derived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616EE72-F93B-4689-BD46-FE282BE305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2160" y="1048512"/>
                <a:ext cx="6486144" cy="5425440"/>
              </a:xfrm>
              <a:blipFill>
                <a:blip r:embed="rId2"/>
                <a:stretch>
                  <a:fillRect l="-1367" t="-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7B222BF-1EBB-4519-9DFD-E40EE2CDB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775EA5-5B92-5549-8F6B-7B8AFB25E992}"/>
                  </a:ext>
                </a:extLst>
              </p:cNvPr>
              <p:cNvSpPr/>
              <p:nvPr/>
            </p:nvSpPr>
            <p:spPr>
              <a:xfrm>
                <a:off x="431025" y="4885661"/>
                <a:ext cx="4426853" cy="1089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775EA5-5B92-5549-8F6B-7B8AFB25E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25" y="4885661"/>
                <a:ext cx="4426853" cy="108972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5508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EE30-96C3-0C45-A90E-CFE1CA585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630" y="1862975"/>
            <a:ext cx="8361229" cy="941183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u="sng">
                <a:solidFill>
                  <a:schemeClr val="tx1"/>
                </a:solidFill>
              </a:rPr>
              <a:t>Theorem (BBHI, 2021)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6FFCD7D-F6D3-8348-9642-BEF954CB2E1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53753" y="2626835"/>
                <a:ext cx="8872983" cy="108623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2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</a:rPr>
                  <a:t>belongs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𝑖𝑏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tx1"/>
                    </a:solidFill>
                  </a:rPr>
                  <a:t> if and only if</a:t>
                </a:r>
              </a:p>
              <a:p>
                <a:pPr>
                  <a:lnSpc>
                    <a:spcPct val="102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),…</m:t>
                        </m:r>
                      </m:e>
                    </m:d>
                  </m:oMath>
                </a14:m>
                <a:r>
                  <a:rPr lang="en-US" sz="320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2000"/>
                  </a:lnSpc>
                  <a:spcAft>
                    <a:spcPts val="600"/>
                  </a:spcAft>
                </a:pPr>
                <a:r>
                  <a:rPr lang="en-US" sz="3200">
                    <a:solidFill>
                      <a:schemeClr val="tx1"/>
                    </a:solidFill>
                  </a:rPr>
                  <a:t>is uniformly bounded in operator norm. 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6FFCD7D-F6D3-8348-9642-BEF954CB2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53753" y="2626835"/>
                <a:ext cx="8872983" cy="1086237"/>
              </a:xfrm>
              <a:blipFill>
                <a:blip r:embed="rId3"/>
                <a:stretch>
                  <a:fillRect t="-7865" b="-7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266A97B-341F-4A79-833D-639C9B4FC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73265145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2A14-8F6B-4420-9876-969909D3A0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081" y="343142"/>
            <a:ext cx="4019550" cy="789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191B0E"/>
                </a:solidFill>
              </a:rPr>
              <a:t>An Example</a:t>
            </a:r>
          </a:p>
        </p:txBody>
      </p:sp>
      <p:pic>
        <p:nvPicPr>
          <p:cNvPr id="3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931E320C-91CD-44BB-A981-F04728697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6" name="ezgif.com-gif-to-mp4">
            <a:hlinkClick r:id="" action="ppaction://media"/>
            <a:extLst>
              <a:ext uri="{FF2B5EF4-FFF2-40B4-BE49-F238E27FC236}">
                <a16:creationId xmlns:a16="http://schemas.microsoft.com/office/drawing/2014/main" id="{D72BCBB0-B6C9-4346-A08A-663892ACCB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10878" t="6594" r="9934" b="8072"/>
          <a:stretch/>
        </p:blipFill>
        <p:spPr>
          <a:xfrm>
            <a:off x="776902" y="1132344"/>
            <a:ext cx="4960002" cy="4883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965E7-6688-4C49-966A-8BA193D31074}"/>
                  </a:ext>
                </a:extLst>
              </p:cNvPr>
              <p:cNvSpPr txBox="1"/>
              <p:nvPr/>
            </p:nvSpPr>
            <p:spPr>
              <a:xfrm>
                <a:off x="776902" y="6128251"/>
                <a:ext cx="4960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400 iterations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=−0.25</m:t>
                    </m:r>
                  </m:oMath>
                </a14:m>
                <a:r>
                  <a:rPr lang="en-US" dirty="0"/>
                  <a:t> with root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=−0.54+0.54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965E7-6688-4C49-966A-8BA193D3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02" y="6128251"/>
                <a:ext cx="4960002" cy="646331"/>
              </a:xfrm>
              <a:prstGeom prst="rect">
                <a:avLst/>
              </a:prstGeom>
              <a:blipFill>
                <a:blip r:embed="rId9"/>
                <a:stretch>
                  <a:fillRect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zgif.com-gif-to-mp4-2">
            <a:hlinkClick r:id="" action="ppaction://media"/>
            <a:extLst>
              <a:ext uri="{FF2B5EF4-FFF2-40B4-BE49-F238E27FC236}">
                <a16:creationId xmlns:a16="http://schemas.microsoft.com/office/drawing/2014/main" id="{5E2EA19D-DBFD-234A-B5CB-2736B19090F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0"/>
          <a:srcRect l="10857" t="5264" r="9956" b="8070"/>
          <a:stretch/>
        </p:blipFill>
        <p:spPr>
          <a:xfrm>
            <a:off x="6104023" y="1133142"/>
            <a:ext cx="4882896" cy="4882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4ADA13-B538-AE4E-824B-B37DEE9DC512}"/>
                  </a:ext>
                </a:extLst>
              </p:cNvPr>
              <p:cNvSpPr txBox="1"/>
              <p:nvPr/>
            </p:nvSpPr>
            <p:spPr>
              <a:xfrm>
                <a:off x="6065470" y="6128250"/>
                <a:ext cx="4960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b="0" dirty="0"/>
                  <a:t>terations 400 to 413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=−0.25</m:t>
                    </m:r>
                  </m:oMath>
                </a14:m>
                <a:r>
                  <a:rPr lang="en-US" dirty="0"/>
                  <a:t> with root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=−0.54+0.54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4ADA13-B538-AE4E-824B-B37DEE9DC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470" y="6128250"/>
                <a:ext cx="4960002" cy="646331"/>
              </a:xfrm>
              <a:prstGeom prst="rect">
                <a:avLst/>
              </a:prstGeom>
              <a:blipFill>
                <a:blip r:embed="rId11"/>
                <a:stretch>
                  <a:fillRect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724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2A14-8F6B-4420-9876-969909D3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7747000" cy="1485900"/>
          </a:xfrm>
        </p:spPr>
        <p:txBody>
          <a:bodyPr>
            <a:normAutofit/>
          </a:bodyPr>
          <a:lstStyle/>
          <a:p>
            <a:r>
              <a:rPr lang="en-US"/>
              <a:t>What we are working on now</a:t>
            </a:r>
          </a:p>
        </p:txBody>
      </p:sp>
      <p:pic>
        <p:nvPicPr>
          <p:cNvPr id="4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BED1AAC-76FB-43AA-BF0B-DCC2A2DCB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FD035-A97B-4A97-9BC2-D2A5A935A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8576"/>
            <a:ext cx="9601200" cy="3581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400" dirty="0"/>
              <a:t>What can the eigenvalues of these matrices tell us about membership in a set?</a:t>
            </a:r>
          </a:p>
          <a:p>
            <a:pPr marL="383540" indent="-383540"/>
            <a:endParaRPr lang="en-US" sz="2400" dirty="0"/>
          </a:p>
          <a:p>
            <a:pPr marL="383540" indent="-383540"/>
            <a:r>
              <a:rPr lang="en-US" sz="2400" dirty="0"/>
              <a:t>Can we get an error bound or analysis of determining in the Mandelbrot set a finite (small) number of matrix iterations? Certainty bound?</a:t>
            </a:r>
          </a:p>
          <a:p>
            <a:pPr marL="383540" indent="-383540"/>
            <a:endParaRPr lang="en-US" sz="2400" dirty="0"/>
          </a:p>
          <a:p>
            <a:pPr marL="383540" indent="-383540"/>
            <a:r>
              <a:rPr lang="en-US" sz="2400" dirty="0"/>
              <a:t>Proving classical results using our new methods for iteration</a:t>
            </a:r>
          </a:p>
          <a:p>
            <a:pPr marL="383540" indent="-383540"/>
            <a:endParaRPr lang="en-US" sz="2400" dirty="0"/>
          </a:p>
          <a:p>
            <a:pPr marL="383540" indent="-383540"/>
            <a:r>
              <a:rPr lang="en-US" sz="2400" dirty="0"/>
              <a:t>Can we find the center value of the largest connected disc in the Mandelbrot set?</a:t>
            </a:r>
          </a:p>
        </p:txBody>
      </p:sp>
    </p:spTree>
    <p:extLst>
      <p:ext uri="{BB962C8B-B14F-4D97-AF65-F5344CB8AC3E}">
        <p14:creationId xmlns:p14="http://schemas.microsoft.com/office/powerpoint/2010/main" val="3161248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93D97C6-63EF-4CA6-B01D-25E2772DC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5AD59E-4F86-4D46-AB19-B84581C4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4" y="542166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/>
              <a:t>Complex Numbers </a:t>
            </a:r>
          </a:p>
        </p:txBody>
      </p:sp>
      <p:pic>
        <p:nvPicPr>
          <p:cNvPr id="1026" name="Picture 2" descr="Complex number - Wikipedia">
            <a:extLst>
              <a:ext uri="{FF2B5EF4-FFF2-40B4-BE49-F238E27FC236}">
                <a16:creationId xmlns:a16="http://schemas.microsoft.com/office/drawing/2014/main" id="{5D58CD56-12FB-1D4A-9347-5DF4329E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1183" y="1515599"/>
            <a:ext cx="4729955" cy="48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5DA4A40B-EDCE-42FC-B189-AEFB4F82E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D8AB11F-D980-40F1-B04D-33BF5681E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3C7C225-CF7D-46C7-829D-C80F449A2865}"/>
                  </a:ext>
                </a:extLst>
              </p:cNvPr>
              <p:cNvSpPr txBox="1"/>
              <p:nvPr/>
            </p:nvSpPr>
            <p:spPr>
              <a:xfrm>
                <a:off x="376382" y="1341982"/>
                <a:ext cx="3819401" cy="304698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The imaginary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… </a:t>
                </a: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3C7C225-CF7D-46C7-829D-C80F449A2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82" y="1341982"/>
                <a:ext cx="3819401" cy="3046988"/>
              </a:xfrm>
              <a:prstGeom prst="rect">
                <a:avLst/>
              </a:prstGeom>
              <a:blipFill>
                <a:blip r:embed="rId5"/>
                <a:stretch>
                  <a:fillRect l="-4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EFA284B-4879-1F44-AC0E-B4F8FEB9C9F2}"/>
                  </a:ext>
                </a:extLst>
              </p:cNvPr>
              <p:cNvSpPr/>
              <p:nvPr/>
            </p:nvSpPr>
            <p:spPr>
              <a:xfrm>
                <a:off x="1372372" y="4311847"/>
                <a:ext cx="2161361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EFA284B-4879-1F44-AC0E-B4F8FEB9C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72" y="4311847"/>
                <a:ext cx="2161361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27738B-4A6F-014F-AE20-15CD577A0E1B}"/>
                  </a:ext>
                </a:extLst>
              </p:cNvPr>
              <p:cNvSpPr/>
              <p:nvPr/>
            </p:nvSpPr>
            <p:spPr>
              <a:xfrm>
                <a:off x="1431351" y="4359430"/>
                <a:ext cx="15009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27738B-4A6F-014F-AE20-15CD577A0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51" y="4359430"/>
                <a:ext cx="150092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5453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90CED2-72DA-49F5-8068-294F7EEF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1665A6-74DB-4F44-A6EF-F01205E87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0D4DB-F0BC-3C40-A708-9A75ECA8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85800"/>
            <a:ext cx="11070438" cy="148590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4400"/>
              <a:t>Building Blocks of the Mandelbrot &amp; Julia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2">
                <a:extLst>
                  <a:ext uri="{FF2B5EF4-FFF2-40B4-BE49-F238E27FC236}">
                    <a16:creationId xmlns:a16="http://schemas.microsoft.com/office/drawing/2014/main" id="{CF1418D7-199D-47F9-91C2-6E154065954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34825328"/>
                  </p:ext>
                </p:extLst>
              </p:nvPr>
            </p:nvGraphicFramePr>
            <p:xfrm>
              <a:off x="1395581" y="1593088"/>
              <a:ext cx="9464066" cy="31957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2">
                <a:extLst>
                  <a:ext uri="{FF2B5EF4-FFF2-40B4-BE49-F238E27FC236}">
                    <a16:creationId xmlns:a16="http://schemas.microsoft.com/office/drawing/2014/main" id="{CF1418D7-199D-47F9-91C2-6E154065954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34825328"/>
                  </p:ext>
                </p:extLst>
              </p:nvPr>
            </p:nvGraphicFramePr>
            <p:xfrm>
              <a:off x="1395581" y="1593088"/>
              <a:ext cx="9464066" cy="31957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39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BD394E3-8611-4CED-9BFA-48759C228E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224FA5-A8D8-3243-91D8-E4CAC40C146D}"/>
                  </a:ext>
                </a:extLst>
              </p:cNvPr>
              <p:cNvSpPr txBox="1"/>
              <p:nvPr/>
            </p:nvSpPr>
            <p:spPr>
              <a:xfrm>
                <a:off x="1154586" y="5067420"/>
                <a:ext cx="99460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/>
                  <a:t>We iterate the seed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600"/>
                  <a:t> infinitely many times under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600"/>
                  <a:t> to find its </a:t>
                </a:r>
                <a:r>
                  <a:rPr lang="en-US" sz="3600" i="1"/>
                  <a:t>orbit</a:t>
                </a:r>
                <a:r>
                  <a:rPr lang="en-US" sz="360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224FA5-A8D8-3243-91D8-E4CAC40C1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86" y="5067420"/>
                <a:ext cx="9946056" cy="1200329"/>
              </a:xfrm>
              <a:prstGeom prst="rect">
                <a:avLst/>
              </a:prstGeom>
              <a:blipFill>
                <a:blip r:embed="rId12"/>
                <a:stretch>
                  <a:fillRect l="-1838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13307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299640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266" y="1010266"/>
            <a:ext cx="10171466" cy="48571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C1CA9-72A2-4F56-8D02-7BDA575D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30" y="316460"/>
            <a:ext cx="9325970" cy="116005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do we mean by </a:t>
            </a:r>
            <a:r>
              <a:rPr lang="en-US" b="1" i="1" u="sng">
                <a:solidFill>
                  <a:schemeClr val="tx1"/>
                </a:solidFill>
              </a:rPr>
              <a:t>Orbit</a:t>
            </a:r>
            <a:r>
              <a:rPr lang="en-US">
                <a:solidFill>
                  <a:schemeClr val="tx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7FD6-0438-493F-B501-E83AE7414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0268" y="879260"/>
                <a:ext cx="9810132" cy="591488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Plug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over and over: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))→…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Two possible behaviors: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/>
                  <a:t>The orbit’s points tend to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/>
                  <a:t>The orbit’s points stay bounded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7FD6-0438-493F-B501-E83AE7414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0268" y="879260"/>
                <a:ext cx="9810132" cy="5914885"/>
              </a:xfrm>
              <a:blipFill>
                <a:blip r:embed="rId3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29B8291-C464-404E-B93C-7B23C6937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D496C-E3BB-4B45-875C-774579A9B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0" y="2159188"/>
            <a:ext cx="4597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1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2C52A-595F-DB43-AC82-63693C9F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4" y="701909"/>
            <a:ext cx="3893655" cy="394350"/>
          </a:xfrm>
        </p:spPr>
        <p:txBody>
          <a:bodyPr>
            <a:normAutofit fontScale="90000"/>
          </a:bodyPr>
          <a:lstStyle/>
          <a:p>
            <a:r>
              <a:rPr lang="en-US" dirty="0"/>
              <a:t>Orbit Example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2A1390-05BA-394A-BCD3-78B554F1642B}"/>
                  </a:ext>
                </a:extLst>
              </p:cNvPr>
              <p:cNvSpPr txBox="1"/>
              <p:nvPr/>
            </p:nvSpPr>
            <p:spPr>
              <a:xfrm>
                <a:off x="964094" y="1347951"/>
                <a:ext cx="5019260" cy="139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/>
                  <a:t>Root: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Seed: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2A1390-05BA-394A-BCD3-78B554F16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94" y="1347951"/>
                <a:ext cx="5019260" cy="1392625"/>
              </a:xfrm>
              <a:prstGeom prst="rect">
                <a:avLst/>
              </a:prstGeom>
              <a:blipFill>
                <a:blip r:embed="rId4"/>
                <a:stretch>
                  <a:fillRect l="-2778" r="-2020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F9734B-1FA2-CA40-B73B-D6F3120C274A}"/>
                  </a:ext>
                </a:extLst>
              </p:cNvPr>
              <p:cNvSpPr/>
              <p:nvPr/>
            </p:nvSpPr>
            <p:spPr>
              <a:xfrm>
                <a:off x="1393059" y="2749395"/>
                <a:ext cx="3035724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F9734B-1FA2-CA40-B73B-D6F3120C2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59" y="2749395"/>
                <a:ext cx="3035724" cy="3046988"/>
              </a:xfrm>
              <a:prstGeom prst="rect">
                <a:avLst/>
              </a:prstGeom>
              <a:blipFill>
                <a:blip r:embed="rId5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9C56235-C490-419C-A6E1-DD12440F9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6" name="mita_ex1">
            <a:hlinkClick r:id="" action="ppaction://media"/>
            <a:extLst>
              <a:ext uri="{FF2B5EF4-FFF2-40B4-BE49-F238E27FC236}">
                <a16:creationId xmlns:a16="http://schemas.microsoft.com/office/drawing/2014/main" id="{130CA2FF-491D-4B47-B87A-78E92081F9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0740" t="5287" r="8855" b="8048"/>
          <a:stretch/>
        </p:blipFill>
        <p:spPr>
          <a:xfrm>
            <a:off x="6623219" y="701909"/>
            <a:ext cx="4954241" cy="48791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F7FC18-A606-C446-84FA-01B15C4EE123}"/>
              </a:ext>
            </a:extLst>
          </p:cNvPr>
          <p:cNvSpPr/>
          <p:nvPr/>
        </p:nvSpPr>
        <p:spPr>
          <a:xfrm>
            <a:off x="1251675" y="4411389"/>
            <a:ext cx="184731" cy="1686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1C02EF-BA20-7447-8F7B-B18BC841A6AE}"/>
                  </a:ext>
                </a:extLst>
              </p:cNvPr>
              <p:cNvSpPr/>
              <p:nvPr/>
            </p:nvSpPr>
            <p:spPr>
              <a:xfrm>
                <a:off x="0" y="5242386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endParaRPr lang="en-US" sz="240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400" dirty="0"/>
                  <a:t>The orbit of the </a:t>
                </a:r>
                <a:r>
                  <a:rPr lang="en-US" sz="2400" i="1" dirty="0"/>
                  <a:t>seed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is unbounded.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1C02EF-BA20-7447-8F7B-B18BC841A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42386"/>
                <a:ext cx="6096000" cy="830997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08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B51B0-B75C-FE49-9208-FB488948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84" y="510745"/>
            <a:ext cx="3701621" cy="735227"/>
          </a:xfrm>
        </p:spPr>
        <p:txBody>
          <a:bodyPr>
            <a:normAutofit fontScale="90000"/>
          </a:bodyPr>
          <a:lstStyle/>
          <a:p>
            <a:r>
              <a:rPr lang="en-US"/>
              <a:t>Orbit Example 2</a:t>
            </a:r>
          </a:p>
        </p:txBody>
      </p:sp>
      <p:pic>
        <p:nvPicPr>
          <p:cNvPr id="2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9C36DB7-7228-4B07-93CB-56724314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6A06A6-AFDC-4594-A0CC-59DE30067919}"/>
                  </a:ext>
                </a:extLst>
              </p:cNvPr>
              <p:cNvSpPr txBox="1"/>
              <p:nvPr/>
            </p:nvSpPr>
            <p:spPr>
              <a:xfrm>
                <a:off x="976184" y="1500496"/>
                <a:ext cx="473711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0" dirty="0">
                    <a:sym typeface="Wingdings" pitchFamily="2" charset="2"/>
                  </a:rPr>
                  <a:t>Root: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r>
                  <a:rPr lang="en-US" sz="3000" b="0" dirty="0">
                    <a:sym typeface="Wingdings" pitchFamily="2" charset="2"/>
                  </a:rPr>
                  <a:t> 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/>
                  <a:t> +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000" b="0" dirty="0">
                  <a:solidFill>
                    <a:srgbClr val="00B050"/>
                  </a:solidFill>
                </a:endParaRPr>
              </a:p>
              <a:p>
                <a:r>
                  <a:rPr lang="en-US" sz="3000" dirty="0"/>
                  <a:t>Seed: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=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6A06A6-AFDC-4594-A0CC-59DE30067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84" y="1500496"/>
                <a:ext cx="4737115" cy="1015663"/>
              </a:xfrm>
              <a:prstGeom prst="rect">
                <a:avLst/>
              </a:prstGeom>
              <a:blipFill>
                <a:blip r:embed="rId5"/>
                <a:stretch>
                  <a:fillRect l="-2960" t="-8982" b="-17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EE21BD-7D71-4492-9516-1D0814DC156E}"/>
                  </a:ext>
                </a:extLst>
              </p:cNvPr>
              <p:cNvSpPr/>
              <p:nvPr/>
            </p:nvSpPr>
            <p:spPr>
              <a:xfrm>
                <a:off x="1474674" y="2742889"/>
                <a:ext cx="42386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EE21BD-7D71-4492-9516-1D0814DC1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74" y="2742889"/>
                <a:ext cx="423862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mita_ex2">
            <a:hlinkClick r:id="" action="ppaction://media"/>
            <a:extLst>
              <a:ext uri="{FF2B5EF4-FFF2-40B4-BE49-F238E27FC236}">
                <a16:creationId xmlns:a16="http://schemas.microsoft.com/office/drawing/2014/main" id="{F5A13144-444A-D74B-82EA-A5E11D5D45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0856" t="5778" r="7520" b="7086"/>
          <a:stretch/>
        </p:blipFill>
        <p:spPr>
          <a:xfrm>
            <a:off x="6573795" y="689508"/>
            <a:ext cx="5062151" cy="4937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48D2CE-EC4A-D241-9D7F-4C920BFE6070}"/>
                  </a:ext>
                </a:extLst>
              </p:cNvPr>
              <p:cNvSpPr/>
              <p:nvPr/>
            </p:nvSpPr>
            <p:spPr>
              <a:xfrm>
                <a:off x="1474674" y="3573886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48D2CE-EC4A-D241-9D7F-4C920BFE6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74" y="3573886"/>
                <a:ext cx="60960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D88CD6C-7575-E64D-8210-9A1246E764D6}"/>
                  </a:ext>
                </a:extLst>
              </p:cNvPr>
              <p:cNvSpPr/>
              <p:nvPr/>
            </p:nvSpPr>
            <p:spPr>
              <a:xfrm>
                <a:off x="1472786" y="4399110"/>
                <a:ext cx="3743910" cy="1686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D88CD6C-7575-E64D-8210-9A1246E76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786" y="4399110"/>
                <a:ext cx="3743910" cy="1686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F29BF5-C179-3348-8289-AB4B11114834}"/>
                  </a:ext>
                </a:extLst>
              </p:cNvPr>
              <p:cNvSpPr/>
              <p:nvPr/>
            </p:nvSpPr>
            <p:spPr>
              <a:xfrm>
                <a:off x="0" y="5375310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endParaRPr lang="en-US" sz="240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400" dirty="0"/>
                  <a:t>The orbit of the </a:t>
                </a:r>
                <a:r>
                  <a:rPr lang="en-US" sz="2400" i="1" dirty="0"/>
                  <a:t>seed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is bounded.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F29BF5-C179-3348-8289-AB4B111148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75310"/>
                <a:ext cx="6096000" cy="830997"/>
              </a:xfrm>
              <a:prstGeom prst="rect">
                <a:avLst/>
              </a:prstGeom>
              <a:blipFill>
                <a:blip r:embed="rId10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317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933C-9829-074F-9518-8B8E98BE20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3682" y="63855"/>
            <a:ext cx="10804635" cy="10620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9000"/>
              </a:lnSpc>
            </a:pPr>
            <a:r>
              <a:rPr lang="en-US"/>
              <a:t>Membership in the Mandelbrot Set</a:t>
            </a:r>
          </a:p>
        </p:txBody>
      </p:sp>
      <p:pic>
        <p:nvPicPr>
          <p:cNvPr id="3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BD52E34-E7D6-464E-A668-C17E6170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039" y="5667585"/>
            <a:ext cx="842262" cy="1126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5E70A9-AE74-9C4B-8BF0-F60BF8BA86F6}"/>
                  </a:ext>
                </a:extLst>
              </p:cNvPr>
              <p:cNvSpPr txBox="1"/>
              <p:nvPr/>
            </p:nvSpPr>
            <p:spPr>
              <a:xfrm>
                <a:off x="585788" y="995040"/>
                <a:ext cx="10912530" cy="7017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000" dirty="0"/>
                  <a:t> belongs to the Mandelbrot set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3000" dirty="0"/>
                  <a:t> the orbit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000" dirty="0"/>
                  <a:t> is bounded for itself as a root (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000" dirty="0"/>
                  <a:t>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/>
              </a:p>
              <a:p>
                <a:endParaRPr lang="en-US" sz="3000" dirty="0"/>
              </a:p>
              <a:p>
                <a:endParaRPr lang="en-US" sz="3000" dirty="0"/>
              </a:p>
              <a:p>
                <a:endParaRPr lang="en-US" sz="3000" dirty="0"/>
              </a:p>
              <a:p>
                <a:endParaRPr lang="en-US" sz="3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Ex. 1: The seed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/>
                  <a:t> (under root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/>
                  <a:t>) is </a:t>
                </a:r>
                <a:r>
                  <a:rPr lang="en-US" sz="3000" u="sng" dirty="0"/>
                  <a:t>NOT</a:t>
                </a:r>
                <a:r>
                  <a:rPr lang="en-US" sz="3000" dirty="0"/>
                  <a:t> in the Mandelbrot set because its orbit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1, 2, 5, 26,… </m:t>
                    </m:r>
                  </m:oMath>
                </a14:m>
                <a:r>
                  <a:rPr lang="en-US" sz="3000" dirty="0"/>
                  <a:t>tends to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3000" dirty="0"/>
              </a:p>
              <a:p>
                <a:endParaRPr lang="en-US" sz="3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Ex. 2: The seed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 (under root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/>
                  <a:t>) </a:t>
                </a:r>
                <a:r>
                  <a:rPr lang="en-US" sz="3000" u="sng" dirty="0"/>
                  <a:t>is</a:t>
                </a:r>
                <a:r>
                  <a:rPr lang="en-US" sz="3000" dirty="0"/>
                  <a:t> in the Mandelbrot set because its orbit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−1, −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−1…</m:t>
                    </m:r>
                  </m:oMath>
                </a14:m>
                <a:r>
                  <a:rPr lang="en-US" sz="3000" dirty="0"/>
                  <a:t> stays close to the origin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/>
              </a:p>
              <a:p>
                <a:endParaRPr lang="en-US" sz="3000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5E70A9-AE74-9C4B-8BF0-F60BF8BA8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8" y="995040"/>
                <a:ext cx="10912530" cy="7017306"/>
              </a:xfrm>
              <a:prstGeom prst="rect">
                <a:avLst/>
              </a:prstGeom>
              <a:blipFill>
                <a:blip r:embed="rId4"/>
                <a:stretch>
                  <a:fillRect l="-1117" t="-1043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3A38081-809B-9240-A35C-3716B6078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088" y="1570253"/>
            <a:ext cx="4597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01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erting image...">
            <a:extLst>
              <a:ext uri="{FF2B5EF4-FFF2-40B4-BE49-F238E27FC236}">
                <a16:creationId xmlns:a16="http://schemas.microsoft.com/office/drawing/2014/main" id="{7363D4EC-5834-6F41-9D9B-F8E76D28C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" r="2" b="9807"/>
          <a:stretch/>
        </p:blipFill>
        <p:spPr bwMode="auto">
          <a:xfrm>
            <a:off x="2490951" y="259210"/>
            <a:ext cx="8038937" cy="63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B28DBF-EEA4-CC42-AC36-83B06FB92F15}"/>
              </a:ext>
            </a:extLst>
          </p:cNvPr>
          <p:cNvSpPr/>
          <p:nvPr/>
        </p:nvSpPr>
        <p:spPr>
          <a:xfrm>
            <a:off x="779204" y="2091422"/>
            <a:ext cx="1711747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1: Mandelbrot Set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in C++ by researcher Eric Babcock </a:t>
            </a:r>
          </a:p>
        </p:txBody>
      </p:sp>
    </p:spTree>
    <p:extLst>
      <p:ext uri="{BB962C8B-B14F-4D97-AF65-F5344CB8AC3E}">
        <p14:creationId xmlns:p14="http://schemas.microsoft.com/office/powerpoint/2010/main" val="244620327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16DFECF1F5AD47BF54DD270688362F" ma:contentTypeVersion="8" ma:contentTypeDescription="Create a new document." ma:contentTypeScope="" ma:versionID="85a4dacc1aa3c3a2691c3eea4e07ba3d">
  <xsd:schema xmlns:xsd="http://www.w3.org/2001/XMLSchema" xmlns:xs="http://www.w3.org/2001/XMLSchema" xmlns:p="http://schemas.microsoft.com/office/2006/metadata/properties" xmlns:ns2="45eac837-13e5-45fc-bcf2-7dd8f8afebb7" targetNamespace="http://schemas.microsoft.com/office/2006/metadata/properties" ma:root="true" ma:fieldsID="7b0cc78ae3af70d70ecd013649e977dc" ns2:_="">
    <xsd:import namespace="45eac837-13e5-45fc-bcf2-7dd8f8afeb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ac837-13e5-45fc-bcf2-7dd8f8afe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89A5FC-0B43-4B0D-B04E-BF39EF06E415}">
  <ds:schemaRefs>
    <ds:schemaRef ds:uri="45eac837-13e5-45fc-bcf2-7dd8f8afebb7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2AD96F-66F6-4221-8D82-E43A43760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ac837-13e5-45fc-bcf2-7dd8f8afeb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24BC72-DF7A-450B-8669-5312801165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1834</Words>
  <Application>Microsoft Macintosh PowerPoint</Application>
  <PresentationFormat>Widescreen</PresentationFormat>
  <Paragraphs>252</Paragraphs>
  <Slides>25</Slides>
  <Notes>18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Franklin Gothic Book</vt:lpstr>
      <vt:lpstr>Franklin Gothic Medium</vt:lpstr>
      <vt:lpstr>Crop</vt:lpstr>
      <vt:lpstr>New methods  for the  iteration and visualization of the mandelbrot and julia sets </vt:lpstr>
      <vt:lpstr>Project Goals</vt:lpstr>
      <vt:lpstr>Complex Numbers </vt:lpstr>
      <vt:lpstr>Building Blocks of the Mandelbrot &amp; Julia Sets</vt:lpstr>
      <vt:lpstr>What do we mean by Orbit?</vt:lpstr>
      <vt:lpstr>Orbit Example 1 </vt:lpstr>
      <vt:lpstr>Orbit Example 2</vt:lpstr>
      <vt:lpstr>Membership in the Mandelbrot Set</vt:lpstr>
      <vt:lpstr>PowerPoint Presentation</vt:lpstr>
      <vt:lpstr>Applications of Fractal Geometry </vt:lpstr>
      <vt:lpstr>Challenge &amp; Framework</vt:lpstr>
      <vt:lpstr>The “Translation” for c=a+bi</vt:lpstr>
      <vt:lpstr>Theorem (BBHI, 2021) </vt:lpstr>
      <vt:lpstr>jULIA SETs</vt:lpstr>
      <vt:lpstr>What’s an orbit again?</vt:lpstr>
      <vt:lpstr>Orbit Example 3 </vt:lpstr>
      <vt:lpstr>Orbit Example 4 </vt:lpstr>
      <vt:lpstr>Membership in a Julia Set</vt:lpstr>
      <vt:lpstr>PowerPoint Presentation</vt:lpstr>
      <vt:lpstr>PowerPoint Presentation</vt:lpstr>
      <vt:lpstr>PowerPoint Presentation</vt:lpstr>
      <vt:lpstr>Julia Sets via Affine Transformations part 2</vt:lpstr>
      <vt:lpstr>Theorem (BBHI, 2021) </vt:lpstr>
      <vt:lpstr>An Example</vt:lpstr>
      <vt:lpstr>What we are working on 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methods  for the iteration and visualization of Julia sets </dc:title>
  <dc:creator>Brindle, Dawson L.</dc:creator>
  <cp:lastModifiedBy>Coe, Michelle A - (macoe)</cp:lastModifiedBy>
  <cp:revision>5</cp:revision>
  <dcterms:created xsi:type="dcterms:W3CDTF">2020-10-08T18:44:29Z</dcterms:created>
  <dcterms:modified xsi:type="dcterms:W3CDTF">2021-04-16T17:30:48Z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0x0101002E16DFECF1F5AD47BF54DD270688362F</vt:lpwstr>
  </property>
</Properties>
</file>